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2"/>
  </p:notesMasterIdLst>
  <p:handoutMasterIdLst>
    <p:handoutMasterId r:id="rId33"/>
  </p:handoutMasterIdLst>
  <p:sldIdLst>
    <p:sldId id="597" r:id="rId2"/>
    <p:sldId id="591" r:id="rId3"/>
    <p:sldId id="579" r:id="rId4"/>
    <p:sldId id="580" r:id="rId5"/>
    <p:sldId id="581" r:id="rId6"/>
    <p:sldId id="583" r:id="rId7"/>
    <p:sldId id="593" r:id="rId8"/>
    <p:sldId id="624" r:id="rId9"/>
    <p:sldId id="610" r:id="rId10"/>
    <p:sldId id="617" r:id="rId11"/>
    <p:sldId id="618" r:id="rId12"/>
    <p:sldId id="619" r:id="rId13"/>
    <p:sldId id="620" r:id="rId14"/>
    <p:sldId id="621" r:id="rId15"/>
    <p:sldId id="622" r:id="rId16"/>
    <p:sldId id="600" r:id="rId17"/>
    <p:sldId id="601" r:id="rId18"/>
    <p:sldId id="602" r:id="rId19"/>
    <p:sldId id="615" r:id="rId20"/>
    <p:sldId id="613" r:id="rId21"/>
    <p:sldId id="604" r:id="rId22"/>
    <p:sldId id="616" r:id="rId23"/>
    <p:sldId id="614" r:id="rId24"/>
    <p:sldId id="623" r:id="rId25"/>
    <p:sldId id="598" r:id="rId26"/>
    <p:sldId id="590" r:id="rId27"/>
    <p:sldId id="625" r:id="rId28"/>
    <p:sldId id="627" r:id="rId29"/>
    <p:sldId id="626" r:id="rId30"/>
    <p:sldId id="574" r:id="rId31"/>
  </p:sldIdLst>
  <p:sldSz cx="12192000" cy="6858000"/>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CC81A2A-2397-40D1-8A41-3E253DECC9CC}">
          <p14:sldIdLst/>
        </p14:section>
        <p14:section name="Untitled Section" id="{39657FAA-4D45-4DC3-A134-95ACB9BE9A9B}">
          <p14:sldIdLst>
            <p14:sldId id="597"/>
            <p14:sldId id="591"/>
            <p14:sldId id="579"/>
            <p14:sldId id="580"/>
            <p14:sldId id="581"/>
            <p14:sldId id="583"/>
            <p14:sldId id="593"/>
            <p14:sldId id="624"/>
            <p14:sldId id="610"/>
            <p14:sldId id="617"/>
            <p14:sldId id="618"/>
            <p14:sldId id="619"/>
            <p14:sldId id="620"/>
            <p14:sldId id="621"/>
            <p14:sldId id="622"/>
            <p14:sldId id="600"/>
            <p14:sldId id="601"/>
            <p14:sldId id="602"/>
            <p14:sldId id="615"/>
            <p14:sldId id="613"/>
            <p14:sldId id="604"/>
            <p14:sldId id="616"/>
            <p14:sldId id="614"/>
            <p14:sldId id="623"/>
            <p14:sldId id="598"/>
            <p14:sldId id="590"/>
            <p14:sldId id="625"/>
            <p14:sldId id="627"/>
            <p14:sldId id="626"/>
            <p14:sldId id="57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9C52"/>
    <a:srgbClr val="5C9B9F"/>
    <a:srgbClr val="3A61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68" autoAdjust="0"/>
    <p:restoredTop sz="87774" autoAdjust="0"/>
  </p:normalViewPr>
  <p:slideViewPr>
    <p:cSldViewPr snapToGrid="0">
      <p:cViewPr varScale="1">
        <p:scale>
          <a:sx n="64" d="100"/>
          <a:sy n="64" d="100"/>
        </p:scale>
        <p:origin x="762"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10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DF0937-A0CE-4EB2-A13E-6C4E7360F403}"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58C7D39C-258B-46CD-9CCD-358472BAFB27}">
      <dgm:prSet phldrT="[Text]" custT="1"/>
      <dgm:spPr/>
      <dgm:t>
        <a:bodyPr/>
        <a:lstStyle/>
        <a:p>
          <a:r>
            <a:rPr lang="en-US" sz="1400" b="1" u="sng" dirty="0" smtClean="0"/>
            <a:t>Phase 1</a:t>
          </a:r>
        </a:p>
        <a:p>
          <a:r>
            <a:rPr lang="en-US" sz="1400" b="1" dirty="0" smtClean="0"/>
            <a:t>Institutional Compliance (Internally)</a:t>
          </a:r>
          <a:endParaRPr lang="en-US" sz="1000" b="1" dirty="0"/>
        </a:p>
      </dgm:t>
    </dgm:pt>
    <dgm:pt modelId="{C6413EF5-11D5-4CE3-90E5-151F94D726AF}" type="parTrans" cxnId="{1C6BC986-85E6-4731-92F2-3C530135E43C}">
      <dgm:prSet/>
      <dgm:spPr/>
      <dgm:t>
        <a:bodyPr/>
        <a:lstStyle/>
        <a:p>
          <a:endParaRPr lang="en-US"/>
        </a:p>
      </dgm:t>
    </dgm:pt>
    <dgm:pt modelId="{EA23994A-5570-41A0-BC08-AC241FABB956}" type="sibTrans" cxnId="{1C6BC986-85E6-4731-92F2-3C530135E43C}">
      <dgm:prSet/>
      <dgm:spPr/>
      <dgm:t>
        <a:bodyPr/>
        <a:lstStyle/>
        <a:p>
          <a:endParaRPr lang="en-US"/>
        </a:p>
      </dgm:t>
    </dgm:pt>
    <dgm:pt modelId="{00927C24-39A3-483C-A65D-B4A447F82FF8}">
      <dgm:prSet phldrT="[Text]" custT="1"/>
      <dgm:spPr/>
      <dgm:t>
        <a:bodyPr/>
        <a:lstStyle/>
        <a:p>
          <a:endParaRPr lang="en-US" sz="1400" b="1" dirty="0" smtClean="0"/>
        </a:p>
        <a:p>
          <a:r>
            <a:rPr lang="en-US" sz="1400" b="1" u="sng" dirty="0" smtClean="0"/>
            <a:t>Phase 2</a:t>
          </a:r>
        </a:p>
        <a:p>
          <a:r>
            <a:rPr lang="en-US" sz="1400" b="1" dirty="0" smtClean="0"/>
            <a:t>Programme Delivery Readiness (Verifiers</a:t>
          </a:r>
          <a:r>
            <a:rPr lang="en-US" sz="1200" b="1" dirty="0" smtClean="0"/>
            <a:t>)</a:t>
          </a:r>
          <a:endParaRPr lang="en-US" sz="1200" b="1" dirty="0"/>
        </a:p>
      </dgm:t>
    </dgm:pt>
    <dgm:pt modelId="{8900A48B-7AC0-4C81-B23E-FDD87908E02D}" type="parTrans" cxnId="{C7A3B851-07BB-447B-B7F1-EDEB9A8F3212}">
      <dgm:prSet/>
      <dgm:spPr/>
      <dgm:t>
        <a:bodyPr/>
        <a:lstStyle/>
        <a:p>
          <a:endParaRPr lang="en-US"/>
        </a:p>
      </dgm:t>
    </dgm:pt>
    <dgm:pt modelId="{74CD6B64-BBE7-4FB6-8F1B-EC44E81D348B}" type="sibTrans" cxnId="{C7A3B851-07BB-447B-B7F1-EDEB9A8F3212}">
      <dgm:prSet/>
      <dgm:spPr/>
      <dgm:t>
        <a:bodyPr/>
        <a:lstStyle/>
        <a:p>
          <a:endParaRPr lang="en-US"/>
        </a:p>
      </dgm:t>
    </dgm:pt>
    <dgm:pt modelId="{A37E182F-C2E6-45A7-9ADE-ACAA475DBAAA}">
      <dgm:prSet phldrT="[Text]"/>
      <dgm:spPr/>
      <dgm:t>
        <a:bodyPr/>
        <a:lstStyle/>
        <a:p>
          <a:r>
            <a:rPr lang="en-US" b="1" dirty="0" smtClean="0"/>
            <a:t>Accreditation</a:t>
          </a:r>
          <a:r>
            <a:rPr lang="en-US" dirty="0" smtClean="0"/>
            <a:t> </a:t>
          </a:r>
          <a:endParaRPr lang="en-US" dirty="0"/>
        </a:p>
      </dgm:t>
    </dgm:pt>
    <dgm:pt modelId="{7DEA6CA0-8140-411D-B794-A71540DD2759}" type="parTrans" cxnId="{68523AB4-107A-4986-B533-DB4ED8D99023}">
      <dgm:prSet/>
      <dgm:spPr/>
      <dgm:t>
        <a:bodyPr/>
        <a:lstStyle/>
        <a:p>
          <a:endParaRPr lang="en-US"/>
        </a:p>
      </dgm:t>
    </dgm:pt>
    <dgm:pt modelId="{D05D1A67-932A-4E49-BB28-F3D0215F6E36}" type="sibTrans" cxnId="{68523AB4-107A-4986-B533-DB4ED8D99023}">
      <dgm:prSet/>
      <dgm:spPr/>
      <dgm:t>
        <a:bodyPr/>
        <a:lstStyle/>
        <a:p>
          <a:endParaRPr lang="en-US"/>
        </a:p>
      </dgm:t>
    </dgm:pt>
    <dgm:pt modelId="{7E043285-C91A-48B3-A67F-06AF94DDFA6D}" type="pres">
      <dgm:prSet presAssocID="{71DF0937-A0CE-4EB2-A13E-6C4E7360F403}" presName="Name0" presStyleCnt="0">
        <dgm:presLayoutVars>
          <dgm:chMax val="7"/>
          <dgm:chPref val="7"/>
          <dgm:dir/>
          <dgm:animLvl val="lvl"/>
        </dgm:presLayoutVars>
      </dgm:prSet>
      <dgm:spPr/>
      <dgm:t>
        <a:bodyPr/>
        <a:lstStyle/>
        <a:p>
          <a:endParaRPr lang="en-US"/>
        </a:p>
      </dgm:t>
    </dgm:pt>
    <dgm:pt modelId="{ED98C3C8-D669-4BE9-9B0D-7C97A4FF249C}" type="pres">
      <dgm:prSet presAssocID="{58C7D39C-258B-46CD-9CCD-358472BAFB27}" presName="Accent1" presStyleCnt="0"/>
      <dgm:spPr/>
    </dgm:pt>
    <dgm:pt modelId="{681E09C7-29F6-4E12-93BF-1C9AD1BC525D}" type="pres">
      <dgm:prSet presAssocID="{58C7D39C-258B-46CD-9CCD-358472BAFB27}" presName="Accent" presStyleLbl="node1" presStyleIdx="0" presStyleCnt="3" custScaleX="222286" custLinFactNeighborX="3216" custLinFactNeighborY="-15908"/>
      <dgm:spPr>
        <a:solidFill>
          <a:srgbClr val="C00000"/>
        </a:solidFill>
      </dgm:spPr>
      <dgm:t>
        <a:bodyPr/>
        <a:lstStyle/>
        <a:p>
          <a:endParaRPr lang="en-US"/>
        </a:p>
      </dgm:t>
    </dgm:pt>
    <dgm:pt modelId="{D0A3CBAF-E16D-46D8-A54F-2063C3512119}" type="pres">
      <dgm:prSet presAssocID="{58C7D39C-258B-46CD-9CCD-358472BAFB27}" presName="Parent1" presStyleLbl="revTx" presStyleIdx="0" presStyleCnt="3" custScaleX="250891" custScaleY="113475" custLinFactNeighborX="1132" custLinFactNeighborY="-67287">
        <dgm:presLayoutVars>
          <dgm:chMax val="1"/>
          <dgm:chPref val="1"/>
          <dgm:bulletEnabled val="1"/>
        </dgm:presLayoutVars>
      </dgm:prSet>
      <dgm:spPr/>
      <dgm:t>
        <a:bodyPr/>
        <a:lstStyle/>
        <a:p>
          <a:endParaRPr lang="en-US"/>
        </a:p>
      </dgm:t>
    </dgm:pt>
    <dgm:pt modelId="{A9246393-74F0-4CC5-B1C2-E374550F7F74}" type="pres">
      <dgm:prSet presAssocID="{00927C24-39A3-483C-A65D-B4A447F82FF8}" presName="Accent2" presStyleCnt="0"/>
      <dgm:spPr/>
    </dgm:pt>
    <dgm:pt modelId="{4F2B320A-B3A5-49B5-8EEC-78DC37C8196E}" type="pres">
      <dgm:prSet presAssocID="{00927C24-39A3-483C-A65D-B4A447F82FF8}" presName="Accent" presStyleLbl="node1" presStyleIdx="1" presStyleCnt="3" custScaleX="222789" custLinFactNeighborX="-5503" custLinFactNeighborY="-3057"/>
      <dgm:spPr>
        <a:solidFill>
          <a:schemeClr val="accent5">
            <a:lumMod val="75000"/>
          </a:schemeClr>
        </a:solidFill>
      </dgm:spPr>
      <dgm:t>
        <a:bodyPr/>
        <a:lstStyle/>
        <a:p>
          <a:endParaRPr lang="en-US"/>
        </a:p>
      </dgm:t>
    </dgm:pt>
    <dgm:pt modelId="{663A92D6-AB9A-4DAA-9FF7-88FA3E2F0358}" type="pres">
      <dgm:prSet presAssocID="{00927C24-39A3-483C-A65D-B4A447F82FF8}" presName="Parent2" presStyleLbl="revTx" presStyleIdx="1" presStyleCnt="3" custScaleX="119671" custScaleY="91319" custLinFactNeighborX="-54424" custLinFactNeighborY="-27679">
        <dgm:presLayoutVars>
          <dgm:chMax val="1"/>
          <dgm:chPref val="1"/>
          <dgm:bulletEnabled val="1"/>
        </dgm:presLayoutVars>
      </dgm:prSet>
      <dgm:spPr/>
      <dgm:t>
        <a:bodyPr/>
        <a:lstStyle/>
        <a:p>
          <a:endParaRPr lang="en-US"/>
        </a:p>
      </dgm:t>
    </dgm:pt>
    <dgm:pt modelId="{AF6B8ECE-290E-43E6-9491-A4740C82461B}" type="pres">
      <dgm:prSet presAssocID="{A37E182F-C2E6-45A7-9ADE-ACAA475DBAAA}" presName="Accent3" presStyleCnt="0"/>
      <dgm:spPr/>
    </dgm:pt>
    <dgm:pt modelId="{8CF27C2D-142D-4B8D-B116-59526E8BDCD2}" type="pres">
      <dgm:prSet presAssocID="{A37E182F-C2E6-45A7-9ADE-ACAA475DBAAA}" presName="Accent" presStyleLbl="node1" presStyleIdx="2" presStyleCnt="3" custScaleX="210927" custScaleY="84140" custLinFactNeighborX="-1267" custLinFactNeighborY="3965"/>
      <dgm:spPr>
        <a:solidFill>
          <a:schemeClr val="accent3">
            <a:lumMod val="75000"/>
          </a:schemeClr>
        </a:solidFill>
      </dgm:spPr>
      <dgm:t>
        <a:bodyPr/>
        <a:lstStyle/>
        <a:p>
          <a:endParaRPr lang="en-US"/>
        </a:p>
      </dgm:t>
    </dgm:pt>
    <dgm:pt modelId="{CB0ECA2A-7617-4240-BAA8-F99C54DB8E08}" type="pres">
      <dgm:prSet presAssocID="{A37E182F-C2E6-45A7-9ADE-ACAA475DBAAA}" presName="Parent3" presStyleLbl="revTx" presStyleIdx="2" presStyleCnt="3">
        <dgm:presLayoutVars>
          <dgm:chMax val="1"/>
          <dgm:chPref val="1"/>
          <dgm:bulletEnabled val="1"/>
        </dgm:presLayoutVars>
      </dgm:prSet>
      <dgm:spPr/>
      <dgm:t>
        <a:bodyPr/>
        <a:lstStyle/>
        <a:p>
          <a:endParaRPr lang="en-US"/>
        </a:p>
      </dgm:t>
    </dgm:pt>
  </dgm:ptLst>
  <dgm:cxnLst>
    <dgm:cxn modelId="{A0FEAB3A-722E-47F8-B536-22B0B9425ABB}" type="presOf" srcId="{71DF0937-A0CE-4EB2-A13E-6C4E7360F403}" destId="{7E043285-C91A-48B3-A67F-06AF94DDFA6D}" srcOrd="0" destOrd="0" presId="urn:microsoft.com/office/officeart/2009/layout/CircleArrowProcess"/>
    <dgm:cxn modelId="{C7A3B851-07BB-447B-B7F1-EDEB9A8F3212}" srcId="{71DF0937-A0CE-4EB2-A13E-6C4E7360F403}" destId="{00927C24-39A3-483C-A65D-B4A447F82FF8}" srcOrd="1" destOrd="0" parTransId="{8900A48B-7AC0-4C81-B23E-FDD87908E02D}" sibTransId="{74CD6B64-BBE7-4FB6-8F1B-EC44E81D348B}"/>
    <dgm:cxn modelId="{FD7AA5A8-FE55-462B-A671-843E45579C59}" type="presOf" srcId="{00927C24-39A3-483C-A65D-B4A447F82FF8}" destId="{663A92D6-AB9A-4DAA-9FF7-88FA3E2F0358}" srcOrd="0" destOrd="0" presId="urn:microsoft.com/office/officeart/2009/layout/CircleArrowProcess"/>
    <dgm:cxn modelId="{1C6BC986-85E6-4731-92F2-3C530135E43C}" srcId="{71DF0937-A0CE-4EB2-A13E-6C4E7360F403}" destId="{58C7D39C-258B-46CD-9CCD-358472BAFB27}" srcOrd="0" destOrd="0" parTransId="{C6413EF5-11D5-4CE3-90E5-151F94D726AF}" sibTransId="{EA23994A-5570-41A0-BC08-AC241FABB956}"/>
    <dgm:cxn modelId="{86E7B9CE-A30B-4353-8282-410B49D3D69E}" type="presOf" srcId="{A37E182F-C2E6-45A7-9ADE-ACAA475DBAAA}" destId="{CB0ECA2A-7617-4240-BAA8-F99C54DB8E08}" srcOrd="0" destOrd="0" presId="urn:microsoft.com/office/officeart/2009/layout/CircleArrowProcess"/>
    <dgm:cxn modelId="{68523AB4-107A-4986-B533-DB4ED8D99023}" srcId="{71DF0937-A0CE-4EB2-A13E-6C4E7360F403}" destId="{A37E182F-C2E6-45A7-9ADE-ACAA475DBAAA}" srcOrd="2" destOrd="0" parTransId="{7DEA6CA0-8140-411D-B794-A71540DD2759}" sibTransId="{D05D1A67-932A-4E49-BB28-F3D0215F6E36}"/>
    <dgm:cxn modelId="{67F2E100-747B-4AFB-A236-3272AADD7BD1}" type="presOf" srcId="{58C7D39C-258B-46CD-9CCD-358472BAFB27}" destId="{D0A3CBAF-E16D-46D8-A54F-2063C3512119}" srcOrd="0" destOrd="0" presId="urn:microsoft.com/office/officeart/2009/layout/CircleArrowProcess"/>
    <dgm:cxn modelId="{B262E0DA-638C-4575-8798-F3C50E2262BB}" type="presParOf" srcId="{7E043285-C91A-48B3-A67F-06AF94DDFA6D}" destId="{ED98C3C8-D669-4BE9-9B0D-7C97A4FF249C}" srcOrd="0" destOrd="0" presId="urn:microsoft.com/office/officeart/2009/layout/CircleArrowProcess"/>
    <dgm:cxn modelId="{0E4ABF1A-0F2F-451A-BFA6-F849964D6D52}" type="presParOf" srcId="{ED98C3C8-D669-4BE9-9B0D-7C97A4FF249C}" destId="{681E09C7-29F6-4E12-93BF-1C9AD1BC525D}" srcOrd="0" destOrd="0" presId="urn:microsoft.com/office/officeart/2009/layout/CircleArrowProcess"/>
    <dgm:cxn modelId="{DEF96CAF-2872-4C42-B7FA-2665E081DE38}" type="presParOf" srcId="{7E043285-C91A-48B3-A67F-06AF94DDFA6D}" destId="{D0A3CBAF-E16D-46D8-A54F-2063C3512119}" srcOrd="1" destOrd="0" presId="urn:microsoft.com/office/officeart/2009/layout/CircleArrowProcess"/>
    <dgm:cxn modelId="{2C046289-7608-4468-B107-889EF0E803F5}" type="presParOf" srcId="{7E043285-C91A-48B3-A67F-06AF94DDFA6D}" destId="{A9246393-74F0-4CC5-B1C2-E374550F7F74}" srcOrd="2" destOrd="0" presId="urn:microsoft.com/office/officeart/2009/layout/CircleArrowProcess"/>
    <dgm:cxn modelId="{28E15177-E105-4C31-AF68-1327252E76D4}" type="presParOf" srcId="{A9246393-74F0-4CC5-B1C2-E374550F7F74}" destId="{4F2B320A-B3A5-49B5-8EEC-78DC37C8196E}" srcOrd="0" destOrd="0" presId="urn:microsoft.com/office/officeart/2009/layout/CircleArrowProcess"/>
    <dgm:cxn modelId="{2DEC8CD2-D4EF-4813-B883-204CACE706AD}" type="presParOf" srcId="{7E043285-C91A-48B3-A67F-06AF94DDFA6D}" destId="{663A92D6-AB9A-4DAA-9FF7-88FA3E2F0358}" srcOrd="3" destOrd="0" presId="urn:microsoft.com/office/officeart/2009/layout/CircleArrowProcess"/>
    <dgm:cxn modelId="{D16F37E3-2279-4767-8B8D-1606BE5BDE51}" type="presParOf" srcId="{7E043285-C91A-48B3-A67F-06AF94DDFA6D}" destId="{AF6B8ECE-290E-43E6-9491-A4740C82461B}" srcOrd="4" destOrd="0" presId="urn:microsoft.com/office/officeart/2009/layout/CircleArrowProcess"/>
    <dgm:cxn modelId="{625313F6-96B2-461B-BEAA-6F96510188D7}" type="presParOf" srcId="{AF6B8ECE-290E-43E6-9491-A4740C82461B}" destId="{8CF27C2D-142D-4B8D-B116-59526E8BDCD2}" srcOrd="0" destOrd="0" presId="urn:microsoft.com/office/officeart/2009/layout/CircleArrowProcess"/>
    <dgm:cxn modelId="{31CC63E8-534B-4F6E-BAA2-B559FB546161}" type="presParOf" srcId="{7E043285-C91A-48B3-A67F-06AF94DDFA6D}" destId="{CB0ECA2A-7617-4240-BAA8-F99C54DB8E08}"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9845A3-B46E-4EE4-BC3A-6FE32AEC2611}" type="doc">
      <dgm:prSet loTypeId="urn:microsoft.com/office/officeart/2005/8/layout/equation2" loCatId="process" qsTypeId="urn:microsoft.com/office/officeart/2005/8/quickstyle/simple1" qsCatId="simple" csTypeId="urn:microsoft.com/office/officeart/2005/8/colors/accent1_2" csCatId="accent1" phldr="1"/>
      <dgm:spPr/>
    </dgm:pt>
    <dgm:pt modelId="{839735DC-A186-4364-8546-937014BA334D}">
      <dgm:prSet phldrT="[Text]" custT="1"/>
      <dgm:spPr>
        <a:solidFill>
          <a:schemeClr val="bg1">
            <a:lumMod val="50000"/>
          </a:schemeClr>
        </a:solidFill>
      </dgm:spPr>
      <dgm:t>
        <a:bodyPr/>
        <a:lstStyle/>
        <a:p>
          <a:r>
            <a:rPr lang="en-US" sz="2000" b="1" dirty="0" smtClean="0"/>
            <a:t>Completeness</a:t>
          </a:r>
          <a:endParaRPr lang="en-US" sz="2000" b="1" dirty="0"/>
        </a:p>
      </dgm:t>
    </dgm:pt>
    <dgm:pt modelId="{3B08DE2E-C083-4757-9D26-AD17069D55CC}" type="parTrans" cxnId="{957C7540-C6B5-4BF0-83C3-3F929FB27B41}">
      <dgm:prSet/>
      <dgm:spPr/>
      <dgm:t>
        <a:bodyPr/>
        <a:lstStyle/>
        <a:p>
          <a:endParaRPr lang="en-US"/>
        </a:p>
      </dgm:t>
    </dgm:pt>
    <dgm:pt modelId="{4CAAC9DC-A16E-4C5B-8244-28FFBAC5A54B}" type="sibTrans" cxnId="{957C7540-C6B5-4BF0-83C3-3F929FB27B41}">
      <dgm:prSet/>
      <dgm:spPr>
        <a:solidFill>
          <a:srgbClr val="0070C0"/>
        </a:solidFill>
      </dgm:spPr>
      <dgm:t>
        <a:bodyPr/>
        <a:lstStyle/>
        <a:p>
          <a:endParaRPr lang="en-US"/>
        </a:p>
      </dgm:t>
    </dgm:pt>
    <dgm:pt modelId="{FDD708F8-79C7-42EC-8C4E-66D4A740C24F}">
      <dgm:prSet phldrT="[Text]" custT="1"/>
      <dgm:spPr>
        <a:solidFill>
          <a:schemeClr val="bg2">
            <a:lumMod val="50000"/>
          </a:schemeClr>
        </a:solidFill>
      </dgm:spPr>
      <dgm:t>
        <a:bodyPr/>
        <a:lstStyle/>
        <a:p>
          <a:r>
            <a:rPr lang="en-US" sz="2000" b="1" dirty="0" smtClean="0"/>
            <a:t>Validity</a:t>
          </a:r>
          <a:endParaRPr lang="en-US" sz="2000" b="1" dirty="0"/>
        </a:p>
      </dgm:t>
    </dgm:pt>
    <dgm:pt modelId="{D0E9E6DD-283C-47AD-9F59-E9E227A2D9DA}" type="parTrans" cxnId="{4706D72C-A4C2-4B05-8DDE-8334AE70F684}">
      <dgm:prSet/>
      <dgm:spPr/>
      <dgm:t>
        <a:bodyPr/>
        <a:lstStyle/>
        <a:p>
          <a:endParaRPr lang="en-US"/>
        </a:p>
      </dgm:t>
    </dgm:pt>
    <dgm:pt modelId="{82B44FEA-237B-4DDA-886A-54CB80A2BC1E}" type="sibTrans" cxnId="{4706D72C-A4C2-4B05-8DDE-8334AE70F684}">
      <dgm:prSet/>
      <dgm:spPr>
        <a:solidFill>
          <a:srgbClr val="0070C0"/>
        </a:solidFill>
      </dgm:spPr>
      <dgm:t>
        <a:bodyPr/>
        <a:lstStyle/>
        <a:p>
          <a:endParaRPr lang="en-US"/>
        </a:p>
      </dgm:t>
    </dgm:pt>
    <dgm:pt modelId="{55272F41-3B5D-4D20-A9B8-05976258420E}">
      <dgm:prSet phldrT="[Text]" custT="1"/>
      <dgm:spPr>
        <a:solidFill>
          <a:srgbClr val="C00000"/>
        </a:solidFill>
      </dgm:spPr>
      <dgm:t>
        <a:bodyPr/>
        <a:lstStyle/>
        <a:p>
          <a:r>
            <a:rPr lang="en-US" sz="2400" b="1" dirty="0" smtClean="0"/>
            <a:t>Compliance</a:t>
          </a:r>
          <a:endParaRPr lang="en-US" sz="2400" b="1" dirty="0"/>
        </a:p>
      </dgm:t>
    </dgm:pt>
    <dgm:pt modelId="{3FB1EF2A-38C4-4F11-8F61-940C81F1A4B0}" type="parTrans" cxnId="{3A4848CE-FFBE-49A3-AC29-5DAF2CD93C51}">
      <dgm:prSet/>
      <dgm:spPr/>
      <dgm:t>
        <a:bodyPr/>
        <a:lstStyle/>
        <a:p>
          <a:endParaRPr lang="en-US"/>
        </a:p>
      </dgm:t>
    </dgm:pt>
    <dgm:pt modelId="{6EACCF5B-9AF0-435E-A503-C2A93B19F697}" type="sibTrans" cxnId="{3A4848CE-FFBE-49A3-AC29-5DAF2CD93C51}">
      <dgm:prSet/>
      <dgm:spPr/>
      <dgm:t>
        <a:bodyPr/>
        <a:lstStyle/>
        <a:p>
          <a:endParaRPr lang="en-US"/>
        </a:p>
      </dgm:t>
    </dgm:pt>
    <dgm:pt modelId="{D17297A0-FF8F-421E-9C8A-66F06AB8C17A}" type="pres">
      <dgm:prSet presAssocID="{569845A3-B46E-4EE4-BC3A-6FE32AEC2611}" presName="Name0" presStyleCnt="0">
        <dgm:presLayoutVars>
          <dgm:dir/>
          <dgm:resizeHandles val="exact"/>
        </dgm:presLayoutVars>
      </dgm:prSet>
      <dgm:spPr/>
    </dgm:pt>
    <dgm:pt modelId="{155BCC49-24C2-4EBD-94AB-9E868571A057}" type="pres">
      <dgm:prSet presAssocID="{569845A3-B46E-4EE4-BC3A-6FE32AEC2611}" presName="vNodes" presStyleCnt="0"/>
      <dgm:spPr/>
    </dgm:pt>
    <dgm:pt modelId="{81D6DBB9-2377-4148-B550-AA01B7931E85}" type="pres">
      <dgm:prSet presAssocID="{839735DC-A186-4364-8546-937014BA334D}" presName="node" presStyleLbl="node1" presStyleIdx="0" presStyleCnt="3" custScaleX="158372">
        <dgm:presLayoutVars>
          <dgm:bulletEnabled val="1"/>
        </dgm:presLayoutVars>
      </dgm:prSet>
      <dgm:spPr/>
      <dgm:t>
        <a:bodyPr/>
        <a:lstStyle/>
        <a:p>
          <a:endParaRPr lang="en-US"/>
        </a:p>
      </dgm:t>
    </dgm:pt>
    <dgm:pt modelId="{EA397397-4E8D-4B69-A8E5-1AD674CAA617}" type="pres">
      <dgm:prSet presAssocID="{4CAAC9DC-A16E-4C5B-8244-28FFBAC5A54B}" presName="spacerT" presStyleCnt="0"/>
      <dgm:spPr/>
    </dgm:pt>
    <dgm:pt modelId="{69B03B03-B98B-47F3-A0CF-B3A2591695D1}" type="pres">
      <dgm:prSet presAssocID="{4CAAC9DC-A16E-4C5B-8244-28FFBAC5A54B}" presName="sibTrans" presStyleLbl="sibTrans2D1" presStyleIdx="0" presStyleCnt="2"/>
      <dgm:spPr/>
      <dgm:t>
        <a:bodyPr/>
        <a:lstStyle/>
        <a:p>
          <a:endParaRPr lang="en-US"/>
        </a:p>
      </dgm:t>
    </dgm:pt>
    <dgm:pt modelId="{1D3A5D5A-1E15-4353-86E7-4B9D612C8286}" type="pres">
      <dgm:prSet presAssocID="{4CAAC9DC-A16E-4C5B-8244-28FFBAC5A54B}" presName="spacerB" presStyleCnt="0"/>
      <dgm:spPr/>
    </dgm:pt>
    <dgm:pt modelId="{37D48C5A-97DF-4285-9CFD-F90C7084B12E}" type="pres">
      <dgm:prSet presAssocID="{FDD708F8-79C7-42EC-8C4E-66D4A740C24F}" presName="node" presStyleLbl="node1" presStyleIdx="1" presStyleCnt="3" custScaleX="155433" custLinFactNeighborX="-3150" custLinFactNeighborY="-41726">
        <dgm:presLayoutVars>
          <dgm:bulletEnabled val="1"/>
        </dgm:presLayoutVars>
      </dgm:prSet>
      <dgm:spPr/>
      <dgm:t>
        <a:bodyPr/>
        <a:lstStyle/>
        <a:p>
          <a:endParaRPr lang="en-US"/>
        </a:p>
      </dgm:t>
    </dgm:pt>
    <dgm:pt modelId="{99B90306-DF3E-45EB-800D-E7A8DDE16036}" type="pres">
      <dgm:prSet presAssocID="{569845A3-B46E-4EE4-BC3A-6FE32AEC2611}" presName="sibTransLast" presStyleLbl="sibTrans2D1" presStyleIdx="1" presStyleCnt="2"/>
      <dgm:spPr/>
      <dgm:t>
        <a:bodyPr/>
        <a:lstStyle/>
        <a:p>
          <a:endParaRPr lang="en-US"/>
        </a:p>
      </dgm:t>
    </dgm:pt>
    <dgm:pt modelId="{B96D1EB4-EACA-4C73-B14A-AD1E6932DCEC}" type="pres">
      <dgm:prSet presAssocID="{569845A3-B46E-4EE4-BC3A-6FE32AEC2611}" presName="connectorText" presStyleLbl="sibTrans2D1" presStyleIdx="1" presStyleCnt="2"/>
      <dgm:spPr/>
      <dgm:t>
        <a:bodyPr/>
        <a:lstStyle/>
        <a:p>
          <a:endParaRPr lang="en-US"/>
        </a:p>
      </dgm:t>
    </dgm:pt>
    <dgm:pt modelId="{23A8008F-4694-452A-97CF-9CA896BCB457}" type="pres">
      <dgm:prSet presAssocID="{569845A3-B46E-4EE4-BC3A-6FE32AEC2611}" presName="lastNode" presStyleLbl="node1" presStyleIdx="2" presStyleCnt="3" custScaleY="79927">
        <dgm:presLayoutVars>
          <dgm:bulletEnabled val="1"/>
        </dgm:presLayoutVars>
      </dgm:prSet>
      <dgm:spPr/>
      <dgm:t>
        <a:bodyPr/>
        <a:lstStyle/>
        <a:p>
          <a:endParaRPr lang="en-US"/>
        </a:p>
      </dgm:t>
    </dgm:pt>
  </dgm:ptLst>
  <dgm:cxnLst>
    <dgm:cxn modelId="{69B6BE19-6526-4EA9-99B4-CDBC72695810}" type="presOf" srcId="{82B44FEA-237B-4DDA-886A-54CB80A2BC1E}" destId="{99B90306-DF3E-45EB-800D-E7A8DDE16036}" srcOrd="0" destOrd="0" presId="urn:microsoft.com/office/officeart/2005/8/layout/equation2"/>
    <dgm:cxn modelId="{20E946FB-B2AC-4EBB-93D8-D2B60627DDDA}" type="presOf" srcId="{569845A3-B46E-4EE4-BC3A-6FE32AEC2611}" destId="{D17297A0-FF8F-421E-9C8A-66F06AB8C17A}" srcOrd="0" destOrd="0" presId="urn:microsoft.com/office/officeart/2005/8/layout/equation2"/>
    <dgm:cxn modelId="{3A4848CE-FFBE-49A3-AC29-5DAF2CD93C51}" srcId="{569845A3-B46E-4EE4-BC3A-6FE32AEC2611}" destId="{55272F41-3B5D-4D20-A9B8-05976258420E}" srcOrd="2" destOrd="0" parTransId="{3FB1EF2A-38C4-4F11-8F61-940C81F1A4B0}" sibTransId="{6EACCF5B-9AF0-435E-A503-C2A93B19F697}"/>
    <dgm:cxn modelId="{4706D72C-A4C2-4B05-8DDE-8334AE70F684}" srcId="{569845A3-B46E-4EE4-BC3A-6FE32AEC2611}" destId="{FDD708F8-79C7-42EC-8C4E-66D4A740C24F}" srcOrd="1" destOrd="0" parTransId="{D0E9E6DD-283C-47AD-9F59-E9E227A2D9DA}" sibTransId="{82B44FEA-237B-4DDA-886A-54CB80A2BC1E}"/>
    <dgm:cxn modelId="{91859FD0-CC43-493A-9A87-39DCFD44DE0A}" type="presOf" srcId="{55272F41-3B5D-4D20-A9B8-05976258420E}" destId="{23A8008F-4694-452A-97CF-9CA896BCB457}" srcOrd="0" destOrd="0" presId="urn:microsoft.com/office/officeart/2005/8/layout/equation2"/>
    <dgm:cxn modelId="{D8C8B5FB-B4E8-486C-8720-A0DCAD796AFD}" type="presOf" srcId="{FDD708F8-79C7-42EC-8C4E-66D4A740C24F}" destId="{37D48C5A-97DF-4285-9CFD-F90C7084B12E}" srcOrd="0" destOrd="0" presId="urn:microsoft.com/office/officeart/2005/8/layout/equation2"/>
    <dgm:cxn modelId="{957C7540-C6B5-4BF0-83C3-3F929FB27B41}" srcId="{569845A3-B46E-4EE4-BC3A-6FE32AEC2611}" destId="{839735DC-A186-4364-8546-937014BA334D}" srcOrd="0" destOrd="0" parTransId="{3B08DE2E-C083-4757-9D26-AD17069D55CC}" sibTransId="{4CAAC9DC-A16E-4C5B-8244-28FFBAC5A54B}"/>
    <dgm:cxn modelId="{82F267E8-ED35-4403-A86D-2638E53CF54C}" type="presOf" srcId="{4CAAC9DC-A16E-4C5B-8244-28FFBAC5A54B}" destId="{69B03B03-B98B-47F3-A0CF-B3A2591695D1}" srcOrd="0" destOrd="0" presId="urn:microsoft.com/office/officeart/2005/8/layout/equation2"/>
    <dgm:cxn modelId="{D34E06B7-3210-4456-A302-1A3DD8BF0B1C}" type="presOf" srcId="{839735DC-A186-4364-8546-937014BA334D}" destId="{81D6DBB9-2377-4148-B550-AA01B7931E85}" srcOrd="0" destOrd="0" presId="urn:microsoft.com/office/officeart/2005/8/layout/equation2"/>
    <dgm:cxn modelId="{7A9E5E0F-245A-445D-B86A-7A33A098464D}" type="presOf" srcId="{82B44FEA-237B-4DDA-886A-54CB80A2BC1E}" destId="{B96D1EB4-EACA-4C73-B14A-AD1E6932DCEC}" srcOrd="1" destOrd="0" presId="urn:microsoft.com/office/officeart/2005/8/layout/equation2"/>
    <dgm:cxn modelId="{FC0BF734-3E7A-441B-8B49-CCFD1B59CE54}" type="presParOf" srcId="{D17297A0-FF8F-421E-9C8A-66F06AB8C17A}" destId="{155BCC49-24C2-4EBD-94AB-9E868571A057}" srcOrd="0" destOrd="0" presId="urn:microsoft.com/office/officeart/2005/8/layout/equation2"/>
    <dgm:cxn modelId="{27F31896-D4D3-49BC-8F54-B7B5847288E0}" type="presParOf" srcId="{155BCC49-24C2-4EBD-94AB-9E868571A057}" destId="{81D6DBB9-2377-4148-B550-AA01B7931E85}" srcOrd="0" destOrd="0" presId="urn:microsoft.com/office/officeart/2005/8/layout/equation2"/>
    <dgm:cxn modelId="{7DCFB269-DFBD-4F3A-8D25-7FEC7228C5C2}" type="presParOf" srcId="{155BCC49-24C2-4EBD-94AB-9E868571A057}" destId="{EA397397-4E8D-4B69-A8E5-1AD674CAA617}" srcOrd="1" destOrd="0" presId="urn:microsoft.com/office/officeart/2005/8/layout/equation2"/>
    <dgm:cxn modelId="{B6C0236D-971A-4D8A-BBA2-AB16360F685A}" type="presParOf" srcId="{155BCC49-24C2-4EBD-94AB-9E868571A057}" destId="{69B03B03-B98B-47F3-A0CF-B3A2591695D1}" srcOrd="2" destOrd="0" presId="urn:microsoft.com/office/officeart/2005/8/layout/equation2"/>
    <dgm:cxn modelId="{B38F1982-1831-4CD3-9319-B6314B1409E5}" type="presParOf" srcId="{155BCC49-24C2-4EBD-94AB-9E868571A057}" destId="{1D3A5D5A-1E15-4353-86E7-4B9D612C8286}" srcOrd="3" destOrd="0" presId="urn:microsoft.com/office/officeart/2005/8/layout/equation2"/>
    <dgm:cxn modelId="{43D60326-4762-4D4C-9117-FD37ADF13C26}" type="presParOf" srcId="{155BCC49-24C2-4EBD-94AB-9E868571A057}" destId="{37D48C5A-97DF-4285-9CFD-F90C7084B12E}" srcOrd="4" destOrd="0" presId="urn:microsoft.com/office/officeart/2005/8/layout/equation2"/>
    <dgm:cxn modelId="{40713C23-2035-43D3-AD69-D193F4F01BDE}" type="presParOf" srcId="{D17297A0-FF8F-421E-9C8A-66F06AB8C17A}" destId="{99B90306-DF3E-45EB-800D-E7A8DDE16036}" srcOrd="1" destOrd="0" presId="urn:microsoft.com/office/officeart/2005/8/layout/equation2"/>
    <dgm:cxn modelId="{8623FA90-355A-43B2-9123-200AD9093E82}" type="presParOf" srcId="{99B90306-DF3E-45EB-800D-E7A8DDE16036}" destId="{B96D1EB4-EACA-4C73-B14A-AD1E6932DCEC}" srcOrd="0" destOrd="0" presId="urn:microsoft.com/office/officeart/2005/8/layout/equation2"/>
    <dgm:cxn modelId="{157E01AF-F6BF-4B06-BA13-13A2E96B13D2}" type="presParOf" srcId="{D17297A0-FF8F-421E-9C8A-66F06AB8C17A}" destId="{23A8008F-4694-452A-97CF-9CA896BCB457}"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407A42-BD55-4AC9-ADE9-336E45E995B6}"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D867FEE6-02D7-4807-A987-C1AF0CC1E1A1}">
      <dgm:prSet phldrT="[Text]"/>
      <dgm:spPr>
        <a:solidFill>
          <a:schemeClr val="bg1">
            <a:lumMod val="50000"/>
          </a:schemeClr>
        </a:solidFill>
      </dgm:spPr>
      <dgm:t>
        <a:bodyPr/>
        <a:lstStyle/>
        <a:p>
          <a:r>
            <a:rPr lang="en-US" b="1" dirty="0" smtClean="0">
              <a:solidFill>
                <a:schemeClr val="bg1"/>
              </a:solidFill>
            </a:rPr>
            <a:t>Site visit/verification</a:t>
          </a:r>
          <a:endParaRPr lang="en-US" b="1" dirty="0">
            <a:solidFill>
              <a:schemeClr val="bg1"/>
            </a:solidFill>
          </a:endParaRPr>
        </a:p>
      </dgm:t>
    </dgm:pt>
    <dgm:pt modelId="{E46B1453-C9AE-4D44-86A9-4A4A501941BA}" type="parTrans" cxnId="{40360B59-76EF-4ACA-8CD8-6E084D1C1931}">
      <dgm:prSet/>
      <dgm:spPr/>
      <dgm:t>
        <a:bodyPr/>
        <a:lstStyle/>
        <a:p>
          <a:endParaRPr lang="en-US"/>
        </a:p>
      </dgm:t>
    </dgm:pt>
    <dgm:pt modelId="{51819F69-406F-4A5D-9FD7-0A6034E8D511}" type="sibTrans" cxnId="{40360B59-76EF-4ACA-8CD8-6E084D1C1931}">
      <dgm:prSet/>
      <dgm:spPr/>
      <dgm:t>
        <a:bodyPr/>
        <a:lstStyle/>
        <a:p>
          <a:endParaRPr lang="en-US"/>
        </a:p>
      </dgm:t>
    </dgm:pt>
    <dgm:pt modelId="{C10ADE1D-4E47-4BE2-9CBA-FCE88F1E8E6A}">
      <dgm:prSet phldrT="[Text]"/>
      <dgm:spPr/>
      <dgm:t>
        <a:bodyPr/>
        <a:lstStyle/>
        <a:p>
          <a:endParaRPr lang="en-US" dirty="0"/>
        </a:p>
      </dgm:t>
    </dgm:pt>
    <dgm:pt modelId="{B0ABF455-0734-428B-B974-74633E5389D9}" type="parTrans" cxnId="{FA302F78-FFE4-448C-824D-7811DC70EB0E}">
      <dgm:prSet/>
      <dgm:spPr/>
      <dgm:t>
        <a:bodyPr/>
        <a:lstStyle/>
        <a:p>
          <a:endParaRPr lang="en-US"/>
        </a:p>
      </dgm:t>
    </dgm:pt>
    <dgm:pt modelId="{6D3EFCE3-6748-42CB-BC40-B907235ACCC1}" type="sibTrans" cxnId="{FA302F78-FFE4-448C-824D-7811DC70EB0E}">
      <dgm:prSet/>
      <dgm:spPr/>
      <dgm:t>
        <a:bodyPr/>
        <a:lstStyle/>
        <a:p>
          <a:endParaRPr lang="en-US"/>
        </a:p>
      </dgm:t>
    </dgm:pt>
    <dgm:pt modelId="{FC806B83-EF98-4C58-ADF3-3085D5FDD1A8}">
      <dgm:prSet phldrT="[Text]"/>
      <dgm:spPr>
        <a:solidFill>
          <a:srgbClr val="FFC000"/>
        </a:solidFill>
      </dgm:spPr>
      <dgm:t>
        <a:bodyPr/>
        <a:lstStyle/>
        <a:p>
          <a:r>
            <a:rPr lang="en-US" b="1" dirty="0" smtClean="0">
              <a:solidFill>
                <a:schemeClr val="tx1"/>
              </a:solidFill>
            </a:rPr>
            <a:t>Site Verification Report</a:t>
          </a:r>
          <a:endParaRPr lang="en-US" b="1" dirty="0">
            <a:solidFill>
              <a:schemeClr val="tx1"/>
            </a:solidFill>
          </a:endParaRPr>
        </a:p>
      </dgm:t>
    </dgm:pt>
    <dgm:pt modelId="{BB70E9BC-0A4C-45C1-B874-1C2B97E14772}" type="parTrans" cxnId="{28BB1188-665F-4B9F-BB88-0A892B4AED89}">
      <dgm:prSet/>
      <dgm:spPr/>
      <dgm:t>
        <a:bodyPr/>
        <a:lstStyle/>
        <a:p>
          <a:endParaRPr lang="en-US"/>
        </a:p>
      </dgm:t>
    </dgm:pt>
    <dgm:pt modelId="{22D88D99-928F-46A8-B8D5-214195605A96}" type="sibTrans" cxnId="{28BB1188-665F-4B9F-BB88-0A892B4AED89}">
      <dgm:prSet/>
      <dgm:spPr/>
      <dgm:t>
        <a:bodyPr/>
        <a:lstStyle/>
        <a:p>
          <a:endParaRPr lang="en-US"/>
        </a:p>
      </dgm:t>
    </dgm:pt>
    <dgm:pt modelId="{9998E76C-2910-485F-A07E-BF5108906777}">
      <dgm:prSet phldrT="[Text]"/>
      <dgm:spPr>
        <a:solidFill>
          <a:srgbClr val="92D050"/>
        </a:solidFill>
      </dgm:spPr>
      <dgm:t>
        <a:bodyPr/>
        <a:lstStyle/>
        <a:p>
          <a:r>
            <a:rPr lang="en-US" b="1" dirty="0" smtClean="0">
              <a:solidFill>
                <a:schemeClr val="tx1"/>
              </a:solidFill>
            </a:rPr>
            <a:t>Accreditation Report Review</a:t>
          </a:r>
          <a:endParaRPr lang="en-US" b="1" dirty="0">
            <a:solidFill>
              <a:schemeClr val="tx1"/>
            </a:solidFill>
          </a:endParaRPr>
        </a:p>
      </dgm:t>
    </dgm:pt>
    <dgm:pt modelId="{C7E6C205-B8B2-4B14-B802-F275291C1075}" type="parTrans" cxnId="{3908037C-5433-44A4-BAD4-0D2573E98F43}">
      <dgm:prSet/>
      <dgm:spPr/>
      <dgm:t>
        <a:bodyPr/>
        <a:lstStyle/>
        <a:p>
          <a:endParaRPr lang="en-US"/>
        </a:p>
      </dgm:t>
    </dgm:pt>
    <dgm:pt modelId="{A52E9884-5B86-4F61-A2E4-8C3781702FBE}" type="sibTrans" cxnId="{3908037C-5433-44A4-BAD4-0D2573E98F43}">
      <dgm:prSet/>
      <dgm:spPr/>
      <dgm:t>
        <a:bodyPr/>
        <a:lstStyle/>
        <a:p>
          <a:endParaRPr lang="en-US"/>
        </a:p>
      </dgm:t>
    </dgm:pt>
    <dgm:pt modelId="{4996E04C-49E4-4518-90D2-CCAE3CA71093}">
      <dgm:prSet phldrT="[Text]"/>
      <dgm:spPr/>
      <dgm:t>
        <a:bodyPr/>
        <a:lstStyle/>
        <a:p>
          <a:r>
            <a:rPr lang="en-US" dirty="0" smtClean="0"/>
            <a:t>.</a:t>
          </a:r>
          <a:endParaRPr lang="en-US" dirty="0"/>
        </a:p>
      </dgm:t>
    </dgm:pt>
    <dgm:pt modelId="{775E8C3B-1D6F-4A56-BECF-7E88AE300F57}" type="parTrans" cxnId="{ADBD4208-A05B-4225-BFBF-66C786D2E3AD}">
      <dgm:prSet/>
      <dgm:spPr/>
      <dgm:t>
        <a:bodyPr/>
        <a:lstStyle/>
        <a:p>
          <a:endParaRPr lang="en-US"/>
        </a:p>
      </dgm:t>
    </dgm:pt>
    <dgm:pt modelId="{719B1029-B632-4644-8ABF-CD55424FEDAB}" type="sibTrans" cxnId="{ADBD4208-A05B-4225-BFBF-66C786D2E3AD}">
      <dgm:prSet/>
      <dgm:spPr/>
      <dgm:t>
        <a:bodyPr/>
        <a:lstStyle/>
        <a:p>
          <a:endParaRPr lang="en-US"/>
        </a:p>
      </dgm:t>
    </dgm:pt>
    <dgm:pt modelId="{D13E7E21-BFBD-4045-829E-08FD07064CD1}">
      <dgm:prSet phldrT="[Text]"/>
      <dgm:spPr>
        <a:solidFill>
          <a:srgbClr val="FF0000"/>
        </a:solidFill>
      </dgm:spPr>
      <dgm:t>
        <a:bodyPr/>
        <a:lstStyle/>
        <a:p>
          <a:r>
            <a:rPr lang="en-US" b="1" dirty="0" smtClean="0">
              <a:solidFill>
                <a:schemeClr val="tx1"/>
              </a:solidFill>
            </a:rPr>
            <a:t>Accreditation Outcome</a:t>
          </a:r>
          <a:endParaRPr lang="en-US" b="1" dirty="0">
            <a:solidFill>
              <a:schemeClr val="tx1"/>
            </a:solidFill>
          </a:endParaRPr>
        </a:p>
      </dgm:t>
    </dgm:pt>
    <dgm:pt modelId="{40D4FF0E-1B18-4CC5-92F8-14455EEC686F}" type="parTrans" cxnId="{638D0830-447B-42BA-A860-73D2D034DA9A}">
      <dgm:prSet/>
      <dgm:spPr/>
      <dgm:t>
        <a:bodyPr/>
        <a:lstStyle/>
        <a:p>
          <a:endParaRPr lang="en-US"/>
        </a:p>
      </dgm:t>
    </dgm:pt>
    <dgm:pt modelId="{01C002C5-131C-4F4D-A379-A9376CD5D6D6}" type="sibTrans" cxnId="{638D0830-447B-42BA-A860-73D2D034DA9A}">
      <dgm:prSet/>
      <dgm:spPr/>
      <dgm:t>
        <a:bodyPr/>
        <a:lstStyle/>
        <a:p>
          <a:endParaRPr lang="en-US"/>
        </a:p>
      </dgm:t>
    </dgm:pt>
    <dgm:pt modelId="{ADDE864B-C624-4AAB-B4B8-18A7F1A25805}" type="pres">
      <dgm:prSet presAssocID="{6B407A42-BD55-4AC9-ADE9-336E45E995B6}" presName="rootnode" presStyleCnt="0">
        <dgm:presLayoutVars>
          <dgm:chMax/>
          <dgm:chPref/>
          <dgm:dir/>
          <dgm:animLvl val="lvl"/>
        </dgm:presLayoutVars>
      </dgm:prSet>
      <dgm:spPr/>
      <dgm:t>
        <a:bodyPr/>
        <a:lstStyle/>
        <a:p>
          <a:endParaRPr lang="en-US"/>
        </a:p>
      </dgm:t>
    </dgm:pt>
    <dgm:pt modelId="{5F55DBA8-4C75-4670-929F-22101BAE0525}" type="pres">
      <dgm:prSet presAssocID="{D867FEE6-02D7-4807-A987-C1AF0CC1E1A1}" presName="composite" presStyleCnt="0"/>
      <dgm:spPr/>
    </dgm:pt>
    <dgm:pt modelId="{DF98ECD1-898F-474D-AD01-0F563DDFCA61}" type="pres">
      <dgm:prSet presAssocID="{D867FEE6-02D7-4807-A987-C1AF0CC1E1A1}" presName="bentUpArrow1" presStyleLbl="alignImgPlace1" presStyleIdx="0" presStyleCnt="3" custScaleX="85915" custScaleY="39619" custLinFactNeighborX="18082" custLinFactNeighborY="-56225"/>
      <dgm:spPr>
        <a:solidFill>
          <a:schemeClr val="bg1">
            <a:lumMod val="65000"/>
          </a:schemeClr>
        </a:solidFill>
      </dgm:spPr>
    </dgm:pt>
    <dgm:pt modelId="{6C5AA97E-4059-43AB-8596-F3209ED299E1}" type="pres">
      <dgm:prSet presAssocID="{D867FEE6-02D7-4807-A987-C1AF0CC1E1A1}" presName="ParentText" presStyleLbl="node1" presStyleIdx="0" presStyleCnt="4" custScaleX="62656" custScaleY="33638" custLinFactNeighborX="-4450" custLinFactNeighborY="3547">
        <dgm:presLayoutVars>
          <dgm:chMax val="1"/>
          <dgm:chPref val="1"/>
          <dgm:bulletEnabled val="1"/>
        </dgm:presLayoutVars>
      </dgm:prSet>
      <dgm:spPr/>
      <dgm:t>
        <a:bodyPr/>
        <a:lstStyle/>
        <a:p>
          <a:endParaRPr lang="en-US"/>
        </a:p>
      </dgm:t>
    </dgm:pt>
    <dgm:pt modelId="{54CA82D4-BD3D-4956-97DF-D54CC5C070A1}" type="pres">
      <dgm:prSet presAssocID="{D867FEE6-02D7-4807-A987-C1AF0CC1E1A1}" presName="ChildText" presStyleLbl="revTx" presStyleIdx="0" presStyleCnt="3" custScaleX="93164" custScaleY="13835">
        <dgm:presLayoutVars>
          <dgm:chMax val="0"/>
          <dgm:chPref val="0"/>
          <dgm:bulletEnabled val="1"/>
        </dgm:presLayoutVars>
      </dgm:prSet>
      <dgm:spPr/>
      <dgm:t>
        <a:bodyPr/>
        <a:lstStyle/>
        <a:p>
          <a:endParaRPr lang="en-US"/>
        </a:p>
      </dgm:t>
    </dgm:pt>
    <dgm:pt modelId="{4472C3F6-DBF7-4852-8E5D-3114CC9D3D43}" type="pres">
      <dgm:prSet presAssocID="{51819F69-406F-4A5D-9FD7-0A6034E8D511}" presName="sibTrans" presStyleCnt="0"/>
      <dgm:spPr/>
    </dgm:pt>
    <dgm:pt modelId="{B786427D-539A-405E-A1E6-E80C7D3EEEDD}" type="pres">
      <dgm:prSet presAssocID="{FC806B83-EF98-4C58-ADF3-3085D5FDD1A8}" presName="composite" presStyleCnt="0"/>
      <dgm:spPr/>
    </dgm:pt>
    <dgm:pt modelId="{21830426-A10A-49FF-90C8-292A3C1B1497}" type="pres">
      <dgm:prSet presAssocID="{FC806B83-EF98-4C58-ADF3-3085D5FDD1A8}" presName="bentUpArrow1" presStyleLbl="alignImgPlace1" presStyleIdx="1" presStyleCnt="3" custScaleX="87304" custScaleY="47314" custLinFactNeighborX="35001" custLinFactNeighborY="-61005"/>
      <dgm:spPr>
        <a:solidFill>
          <a:srgbClr val="FFC000"/>
        </a:solidFill>
      </dgm:spPr>
      <dgm:t>
        <a:bodyPr/>
        <a:lstStyle/>
        <a:p>
          <a:endParaRPr lang="en-US"/>
        </a:p>
      </dgm:t>
    </dgm:pt>
    <dgm:pt modelId="{18572E87-2FED-4207-89BD-2DC4D2E951E7}" type="pres">
      <dgm:prSet presAssocID="{FC806B83-EF98-4C58-ADF3-3085D5FDD1A8}" presName="ParentText" presStyleLbl="node1" presStyleIdx="1" presStyleCnt="4" custScaleX="69167" custScaleY="39929" custLinFactNeighborX="-6203" custLinFactNeighborY="1650">
        <dgm:presLayoutVars>
          <dgm:chMax val="1"/>
          <dgm:chPref val="1"/>
          <dgm:bulletEnabled val="1"/>
        </dgm:presLayoutVars>
      </dgm:prSet>
      <dgm:spPr/>
      <dgm:t>
        <a:bodyPr/>
        <a:lstStyle/>
        <a:p>
          <a:endParaRPr lang="en-US"/>
        </a:p>
      </dgm:t>
    </dgm:pt>
    <dgm:pt modelId="{ED23C12E-4EA0-4C9F-A2D8-2D69A6D7F3C3}" type="pres">
      <dgm:prSet presAssocID="{FC806B83-EF98-4C58-ADF3-3085D5FDD1A8}" presName="ChildText" presStyleLbl="revTx" presStyleIdx="1" presStyleCnt="3" custFlipVert="1" custScaleX="69450" custScaleY="18029" custLinFactNeighborX="20191" custLinFactNeighborY="-48785">
        <dgm:presLayoutVars>
          <dgm:chMax val="0"/>
          <dgm:chPref val="0"/>
          <dgm:bulletEnabled val="1"/>
        </dgm:presLayoutVars>
      </dgm:prSet>
      <dgm:spPr/>
      <dgm:t>
        <a:bodyPr/>
        <a:lstStyle/>
        <a:p>
          <a:endParaRPr lang="en-US"/>
        </a:p>
      </dgm:t>
    </dgm:pt>
    <dgm:pt modelId="{46951394-EBAA-4C3B-9DD7-A519D91F64A6}" type="pres">
      <dgm:prSet presAssocID="{22D88D99-928F-46A8-B8D5-214195605A96}" presName="sibTrans" presStyleCnt="0"/>
      <dgm:spPr/>
    </dgm:pt>
    <dgm:pt modelId="{7FE9B758-24DF-4DFF-B758-428CF87FA3A5}" type="pres">
      <dgm:prSet presAssocID="{9998E76C-2910-485F-A07E-BF5108906777}" presName="composite" presStyleCnt="0"/>
      <dgm:spPr/>
    </dgm:pt>
    <dgm:pt modelId="{ACF0429C-BA4F-499C-A1D2-AE2241CD9681}" type="pres">
      <dgm:prSet presAssocID="{9998E76C-2910-485F-A07E-BF5108906777}" presName="bentUpArrow1" presStyleLbl="alignImgPlace1" presStyleIdx="2" presStyleCnt="3" custFlipVert="1" custFlipHor="0" custScaleX="6812" custScaleY="20370" custLinFactX="100000" custLinFactNeighborX="102463" custLinFactNeighborY="19118"/>
      <dgm:spPr/>
    </dgm:pt>
    <dgm:pt modelId="{59FBA205-4F3A-4FCF-AE91-31ABB069C549}" type="pres">
      <dgm:prSet presAssocID="{9998E76C-2910-485F-A07E-BF5108906777}" presName="ParentText" presStyleLbl="node1" presStyleIdx="2" presStyleCnt="4" custScaleX="68016" custScaleY="40860" custLinFactNeighborX="10276" custLinFactNeighborY="-7104">
        <dgm:presLayoutVars>
          <dgm:chMax val="1"/>
          <dgm:chPref val="1"/>
          <dgm:bulletEnabled val="1"/>
        </dgm:presLayoutVars>
      </dgm:prSet>
      <dgm:spPr/>
      <dgm:t>
        <a:bodyPr/>
        <a:lstStyle/>
        <a:p>
          <a:endParaRPr lang="en-US"/>
        </a:p>
      </dgm:t>
    </dgm:pt>
    <dgm:pt modelId="{B03A0592-0D4C-43BB-B15B-6692B53135E6}" type="pres">
      <dgm:prSet presAssocID="{9998E76C-2910-485F-A07E-BF5108906777}" presName="ChildText" presStyleLbl="revTx" presStyleIdx="2" presStyleCnt="3" custScaleY="12673">
        <dgm:presLayoutVars>
          <dgm:chMax val="0"/>
          <dgm:chPref val="0"/>
          <dgm:bulletEnabled val="1"/>
        </dgm:presLayoutVars>
      </dgm:prSet>
      <dgm:spPr/>
      <dgm:t>
        <a:bodyPr/>
        <a:lstStyle/>
        <a:p>
          <a:endParaRPr lang="en-US"/>
        </a:p>
      </dgm:t>
    </dgm:pt>
    <dgm:pt modelId="{08E87E84-F715-4593-B510-3B80015F3FA1}" type="pres">
      <dgm:prSet presAssocID="{A52E9884-5B86-4F61-A2E4-8C3781702FBE}" presName="sibTrans" presStyleCnt="0"/>
      <dgm:spPr/>
    </dgm:pt>
    <dgm:pt modelId="{476B8C06-2F92-4E9B-B0D9-324E86544641}" type="pres">
      <dgm:prSet presAssocID="{D13E7E21-BFBD-4045-829E-08FD07064CD1}" presName="composite" presStyleCnt="0"/>
      <dgm:spPr/>
    </dgm:pt>
    <dgm:pt modelId="{C9B6488D-6753-4405-AFC7-885072D69467}" type="pres">
      <dgm:prSet presAssocID="{D13E7E21-BFBD-4045-829E-08FD07064CD1}" presName="ParentText" presStyleLbl="node1" presStyleIdx="3" presStyleCnt="4" custScaleX="69167" custScaleY="45837" custLinFactNeighborX="12976" custLinFactNeighborY="-6723">
        <dgm:presLayoutVars>
          <dgm:chMax val="1"/>
          <dgm:chPref val="1"/>
          <dgm:bulletEnabled val="1"/>
        </dgm:presLayoutVars>
      </dgm:prSet>
      <dgm:spPr/>
      <dgm:t>
        <a:bodyPr/>
        <a:lstStyle/>
        <a:p>
          <a:endParaRPr lang="en-US"/>
        </a:p>
      </dgm:t>
    </dgm:pt>
  </dgm:ptLst>
  <dgm:cxnLst>
    <dgm:cxn modelId="{54F550F4-F80C-4176-8BF1-7A7BFC4A42E1}" type="presOf" srcId="{4996E04C-49E4-4518-90D2-CCAE3CA71093}" destId="{B03A0592-0D4C-43BB-B15B-6692B53135E6}" srcOrd="0" destOrd="0" presId="urn:microsoft.com/office/officeart/2005/8/layout/StepDownProcess"/>
    <dgm:cxn modelId="{98659933-AA62-4352-B646-8D11B5928107}" type="presOf" srcId="{D13E7E21-BFBD-4045-829E-08FD07064CD1}" destId="{C9B6488D-6753-4405-AFC7-885072D69467}" srcOrd="0" destOrd="0" presId="urn:microsoft.com/office/officeart/2005/8/layout/StepDownProcess"/>
    <dgm:cxn modelId="{F0161E0C-1361-4C7D-8CB0-2A6CF489E565}" type="presOf" srcId="{FC806B83-EF98-4C58-ADF3-3085D5FDD1A8}" destId="{18572E87-2FED-4207-89BD-2DC4D2E951E7}" srcOrd="0" destOrd="0" presId="urn:microsoft.com/office/officeart/2005/8/layout/StepDownProcess"/>
    <dgm:cxn modelId="{28BB1188-665F-4B9F-BB88-0A892B4AED89}" srcId="{6B407A42-BD55-4AC9-ADE9-336E45E995B6}" destId="{FC806B83-EF98-4C58-ADF3-3085D5FDD1A8}" srcOrd="1" destOrd="0" parTransId="{BB70E9BC-0A4C-45C1-B874-1C2B97E14772}" sibTransId="{22D88D99-928F-46A8-B8D5-214195605A96}"/>
    <dgm:cxn modelId="{52AC3228-FD07-483E-8854-E3F00141BFBB}" type="presOf" srcId="{6B407A42-BD55-4AC9-ADE9-336E45E995B6}" destId="{ADDE864B-C624-4AAB-B4B8-18A7F1A25805}" srcOrd="0" destOrd="0" presId="urn:microsoft.com/office/officeart/2005/8/layout/StepDownProcess"/>
    <dgm:cxn modelId="{638D0830-447B-42BA-A860-73D2D034DA9A}" srcId="{6B407A42-BD55-4AC9-ADE9-336E45E995B6}" destId="{D13E7E21-BFBD-4045-829E-08FD07064CD1}" srcOrd="3" destOrd="0" parTransId="{40D4FF0E-1B18-4CC5-92F8-14455EEC686F}" sibTransId="{01C002C5-131C-4F4D-A379-A9376CD5D6D6}"/>
    <dgm:cxn modelId="{B5A9BA2F-B47E-4E99-ADB4-08C51498D42B}" type="presOf" srcId="{D867FEE6-02D7-4807-A987-C1AF0CC1E1A1}" destId="{6C5AA97E-4059-43AB-8596-F3209ED299E1}" srcOrd="0" destOrd="0" presId="urn:microsoft.com/office/officeart/2005/8/layout/StepDownProcess"/>
    <dgm:cxn modelId="{ADBD4208-A05B-4225-BFBF-66C786D2E3AD}" srcId="{9998E76C-2910-485F-A07E-BF5108906777}" destId="{4996E04C-49E4-4518-90D2-CCAE3CA71093}" srcOrd="0" destOrd="0" parTransId="{775E8C3B-1D6F-4A56-BECF-7E88AE300F57}" sibTransId="{719B1029-B632-4644-8ABF-CD55424FEDAB}"/>
    <dgm:cxn modelId="{FA302F78-FFE4-448C-824D-7811DC70EB0E}" srcId="{D867FEE6-02D7-4807-A987-C1AF0CC1E1A1}" destId="{C10ADE1D-4E47-4BE2-9CBA-FCE88F1E8E6A}" srcOrd="0" destOrd="0" parTransId="{B0ABF455-0734-428B-B974-74633E5389D9}" sibTransId="{6D3EFCE3-6748-42CB-BC40-B907235ACCC1}"/>
    <dgm:cxn modelId="{40360B59-76EF-4ACA-8CD8-6E084D1C1931}" srcId="{6B407A42-BD55-4AC9-ADE9-336E45E995B6}" destId="{D867FEE6-02D7-4807-A987-C1AF0CC1E1A1}" srcOrd="0" destOrd="0" parTransId="{E46B1453-C9AE-4D44-86A9-4A4A501941BA}" sibTransId="{51819F69-406F-4A5D-9FD7-0A6034E8D511}"/>
    <dgm:cxn modelId="{1698C77E-FDA4-4A5F-B2A3-46BCABD709A0}" type="presOf" srcId="{C10ADE1D-4E47-4BE2-9CBA-FCE88F1E8E6A}" destId="{54CA82D4-BD3D-4956-97DF-D54CC5C070A1}" srcOrd="0" destOrd="0" presId="urn:microsoft.com/office/officeart/2005/8/layout/StepDownProcess"/>
    <dgm:cxn modelId="{78625D63-BF3D-453A-92B2-04401DE365CC}" type="presOf" srcId="{9998E76C-2910-485F-A07E-BF5108906777}" destId="{59FBA205-4F3A-4FCF-AE91-31ABB069C549}" srcOrd="0" destOrd="0" presId="urn:microsoft.com/office/officeart/2005/8/layout/StepDownProcess"/>
    <dgm:cxn modelId="{3908037C-5433-44A4-BAD4-0D2573E98F43}" srcId="{6B407A42-BD55-4AC9-ADE9-336E45E995B6}" destId="{9998E76C-2910-485F-A07E-BF5108906777}" srcOrd="2" destOrd="0" parTransId="{C7E6C205-B8B2-4B14-B802-F275291C1075}" sibTransId="{A52E9884-5B86-4F61-A2E4-8C3781702FBE}"/>
    <dgm:cxn modelId="{F76D45DF-D091-4AC0-A6EA-3545A8BE9C66}" type="presParOf" srcId="{ADDE864B-C624-4AAB-B4B8-18A7F1A25805}" destId="{5F55DBA8-4C75-4670-929F-22101BAE0525}" srcOrd="0" destOrd="0" presId="urn:microsoft.com/office/officeart/2005/8/layout/StepDownProcess"/>
    <dgm:cxn modelId="{C984C3B8-DEDA-46F4-BC5C-D74CDD8A7591}" type="presParOf" srcId="{5F55DBA8-4C75-4670-929F-22101BAE0525}" destId="{DF98ECD1-898F-474D-AD01-0F563DDFCA61}" srcOrd="0" destOrd="0" presId="urn:microsoft.com/office/officeart/2005/8/layout/StepDownProcess"/>
    <dgm:cxn modelId="{7B66C829-D7ED-4637-868B-481EC7A9EF24}" type="presParOf" srcId="{5F55DBA8-4C75-4670-929F-22101BAE0525}" destId="{6C5AA97E-4059-43AB-8596-F3209ED299E1}" srcOrd="1" destOrd="0" presId="urn:microsoft.com/office/officeart/2005/8/layout/StepDownProcess"/>
    <dgm:cxn modelId="{C4BED675-C513-486C-A1D2-6A06CF1B8FC1}" type="presParOf" srcId="{5F55DBA8-4C75-4670-929F-22101BAE0525}" destId="{54CA82D4-BD3D-4956-97DF-D54CC5C070A1}" srcOrd="2" destOrd="0" presId="urn:microsoft.com/office/officeart/2005/8/layout/StepDownProcess"/>
    <dgm:cxn modelId="{5CD35994-2381-4A83-BA63-A26EFFD25354}" type="presParOf" srcId="{ADDE864B-C624-4AAB-B4B8-18A7F1A25805}" destId="{4472C3F6-DBF7-4852-8E5D-3114CC9D3D43}" srcOrd="1" destOrd="0" presId="urn:microsoft.com/office/officeart/2005/8/layout/StepDownProcess"/>
    <dgm:cxn modelId="{2904F7F7-4CF3-48EB-8056-C955EF52CD08}" type="presParOf" srcId="{ADDE864B-C624-4AAB-B4B8-18A7F1A25805}" destId="{B786427D-539A-405E-A1E6-E80C7D3EEEDD}" srcOrd="2" destOrd="0" presId="urn:microsoft.com/office/officeart/2005/8/layout/StepDownProcess"/>
    <dgm:cxn modelId="{A7CD8C11-D360-4B23-8E5D-1026BC2EE95A}" type="presParOf" srcId="{B786427D-539A-405E-A1E6-E80C7D3EEEDD}" destId="{21830426-A10A-49FF-90C8-292A3C1B1497}" srcOrd="0" destOrd="0" presId="urn:microsoft.com/office/officeart/2005/8/layout/StepDownProcess"/>
    <dgm:cxn modelId="{17762F2E-DDCD-43AB-BCFF-5731B3A5D97A}" type="presParOf" srcId="{B786427D-539A-405E-A1E6-E80C7D3EEEDD}" destId="{18572E87-2FED-4207-89BD-2DC4D2E951E7}" srcOrd="1" destOrd="0" presId="urn:microsoft.com/office/officeart/2005/8/layout/StepDownProcess"/>
    <dgm:cxn modelId="{594DBE40-FE8F-4C9D-A161-1AB0818C66BB}" type="presParOf" srcId="{B786427D-539A-405E-A1E6-E80C7D3EEEDD}" destId="{ED23C12E-4EA0-4C9F-A2D8-2D69A6D7F3C3}" srcOrd="2" destOrd="0" presId="urn:microsoft.com/office/officeart/2005/8/layout/StepDownProcess"/>
    <dgm:cxn modelId="{3367EE82-BC07-4443-8323-3B32BB492494}" type="presParOf" srcId="{ADDE864B-C624-4AAB-B4B8-18A7F1A25805}" destId="{46951394-EBAA-4C3B-9DD7-A519D91F64A6}" srcOrd="3" destOrd="0" presId="urn:microsoft.com/office/officeart/2005/8/layout/StepDownProcess"/>
    <dgm:cxn modelId="{D0793957-5629-4E46-ACC4-11FA186B13CB}" type="presParOf" srcId="{ADDE864B-C624-4AAB-B4B8-18A7F1A25805}" destId="{7FE9B758-24DF-4DFF-B758-428CF87FA3A5}" srcOrd="4" destOrd="0" presId="urn:microsoft.com/office/officeart/2005/8/layout/StepDownProcess"/>
    <dgm:cxn modelId="{06B9BB1F-251F-42A5-8320-023F5DFE9BDB}" type="presParOf" srcId="{7FE9B758-24DF-4DFF-B758-428CF87FA3A5}" destId="{ACF0429C-BA4F-499C-A1D2-AE2241CD9681}" srcOrd="0" destOrd="0" presId="urn:microsoft.com/office/officeart/2005/8/layout/StepDownProcess"/>
    <dgm:cxn modelId="{2A56BAA7-EB0A-4A14-B1EF-F0A39E693197}" type="presParOf" srcId="{7FE9B758-24DF-4DFF-B758-428CF87FA3A5}" destId="{59FBA205-4F3A-4FCF-AE91-31ABB069C549}" srcOrd="1" destOrd="0" presId="urn:microsoft.com/office/officeart/2005/8/layout/StepDownProcess"/>
    <dgm:cxn modelId="{C1CA5C21-8740-40E5-A43D-D9615DEF8E35}" type="presParOf" srcId="{7FE9B758-24DF-4DFF-B758-428CF87FA3A5}" destId="{B03A0592-0D4C-43BB-B15B-6692B53135E6}" srcOrd="2" destOrd="0" presId="urn:microsoft.com/office/officeart/2005/8/layout/StepDownProcess"/>
    <dgm:cxn modelId="{7432571F-9BB1-4642-B7C5-7BCF2AC6AF1F}" type="presParOf" srcId="{ADDE864B-C624-4AAB-B4B8-18A7F1A25805}" destId="{08E87E84-F715-4593-B510-3B80015F3FA1}" srcOrd="5" destOrd="0" presId="urn:microsoft.com/office/officeart/2005/8/layout/StepDownProcess"/>
    <dgm:cxn modelId="{3BFCCA10-34EB-4071-A1D7-9C88F4BFEFEC}" type="presParOf" srcId="{ADDE864B-C624-4AAB-B4B8-18A7F1A25805}" destId="{476B8C06-2F92-4E9B-B0D9-324E86544641}" srcOrd="6" destOrd="0" presId="urn:microsoft.com/office/officeart/2005/8/layout/StepDownProcess"/>
    <dgm:cxn modelId="{1A107FFC-F5FE-4910-B29C-3B8765E1D0C5}" type="presParOf" srcId="{476B8C06-2F92-4E9B-B0D9-324E86544641}" destId="{C9B6488D-6753-4405-AFC7-885072D69467}"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1E09C7-29F6-4E12-93BF-1C9AD1BC525D}">
      <dsp:nvSpPr>
        <dsp:cNvPr id="0" name=""/>
        <dsp:cNvSpPr/>
      </dsp:nvSpPr>
      <dsp:spPr>
        <a:xfrm>
          <a:off x="1966000" y="-283297"/>
          <a:ext cx="5036831" cy="2266268"/>
        </a:xfrm>
        <a:prstGeom prst="circularArrow">
          <a:avLst>
            <a:gd name="adj1" fmla="val 10980"/>
            <a:gd name="adj2" fmla="val 1142322"/>
            <a:gd name="adj3" fmla="val 4500000"/>
            <a:gd name="adj4" fmla="val 10800000"/>
            <a:gd name="adj5" fmla="val 125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A3CBAF-E16D-46D8-A54F-2063C3512119}">
      <dsp:nvSpPr>
        <dsp:cNvPr id="0" name=""/>
        <dsp:cNvSpPr/>
      </dsp:nvSpPr>
      <dsp:spPr>
        <a:xfrm>
          <a:off x="2843721" y="429491"/>
          <a:ext cx="3159044" cy="714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u="sng" kern="1200" dirty="0" smtClean="0"/>
            <a:t>Phase 1</a:t>
          </a:r>
        </a:p>
        <a:p>
          <a:pPr lvl="0" algn="ctr" defTabSz="622300">
            <a:lnSpc>
              <a:spcPct val="90000"/>
            </a:lnSpc>
            <a:spcBef>
              <a:spcPct val="0"/>
            </a:spcBef>
            <a:spcAft>
              <a:spcPct val="35000"/>
            </a:spcAft>
          </a:pPr>
          <a:r>
            <a:rPr lang="en-US" sz="1400" b="1" kern="1200" dirty="0" smtClean="0"/>
            <a:t>Institutional Compliance (Internally)</a:t>
          </a:r>
          <a:endParaRPr lang="en-US" sz="1000" b="1" kern="1200" dirty="0"/>
        </a:p>
      </dsp:txBody>
      <dsp:txXfrm>
        <a:off x="2843721" y="429491"/>
        <a:ext cx="3159044" cy="714228"/>
      </dsp:txXfrm>
    </dsp:sp>
    <dsp:sp modelId="{4F2B320A-B3A5-49B5-8EEC-78DC37C8196E}">
      <dsp:nvSpPr>
        <dsp:cNvPr id="0" name=""/>
        <dsp:cNvSpPr/>
      </dsp:nvSpPr>
      <dsp:spPr>
        <a:xfrm>
          <a:off x="1133383" y="1310080"/>
          <a:ext cx="5048228" cy="2266268"/>
        </a:xfrm>
        <a:prstGeom prst="leftCircularArrow">
          <a:avLst>
            <a:gd name="adj1" fmla="val 10980"/>
            <a:gd name="adj2" fmla="val 1142322"/>
            <a:gd name="adj3" fmla="val 6300000"/>
            <a:gd name="adj4" fmla="val 18900000"/>
            <a:gd name="adj5" fmla="val 12500"/>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3A92D6-AB9A-4DAA-9FF7-88FA3E2F0358}">
      <dsp:nvSpPr>
        <dsp:cNvPr id="0" name=""/>
        <dsp:cNvSpPr/>
      </dsp:nvSpPr>
      <dsp:spPr>
        <a:xfrm>
          <a:off x="2343515" y="2058188"/>
          <a:ext cx="1506813" cy="574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US" sz="1400" b="1" kern="1200" dirty="0" smtClean="0"/>
        </a:p>
        <a:p>
          <a:pPr lvl="0" algn="ctr" defTabSz="622300">
            <a:lnSpc>
              <a:spcPct val="90000"/>
            </a:lnSpc>
            <a:spcBef>
              <a:spcPct val="0"/>
            </a:spcBef>
            <a:spcAft>
              <a:spcPct val="35000"/>
            </a:spcAft>
          </a:pPr>
          <a:r>
            <a:rPr lang="en-US" sz="1400" b="1" u="sng" kern="1200" dirty="0" smtClean="0"/>
            <a:t>Phase 2</a:t>
          </a:r>
        </a:p>
        <a:p>
          <a:pPr lvl="0" algn="ctr" defTabSz="622300">
            <a:lnSpc>
              <a:spcPct val="90000"/>
            </a:lnSpc>
            <a:spcBef>
              <a:spcPct val="0"/>
            </a:spcBef>
            <a:spcAft>
              <a:spcPct val="35000"/>
            </a:spcAft>
          </a:pPr>
          <a:r>
            <a:rPr lang="en-US" sz="1400" b="1" kern="1200" dirty="0" smtClean="0"/>
            <a:t>Programme Delivery Readiness (Verifiers</a:t>
          </a:r>
          <a:r>
            <a:rPr lang="en-US" sz="1200" b="1" kern="1200" dirty="0" smtClean="0"/>
            <a:t>)</a:t>
          </a:r>
          <a:endParaRPr lang="en-US" sz="1200" b="1" kern="1200" dirty="0"/>
        </a:p>
      </dsp:txBody>
      <dsp:txXfrm>
        <a:off x="2343515" y="2058188"/>
        <a:ext cx="1506813" cy="574774"/>
      </dsp:txXfrm>
    </dsp:sp>
    <dsp:sp modelId="{8CF27C2D-142D-4B8D-B116-59526E8BDCD2}">
      <dsp:nvSpPr>
        <dsp:cNvPr id="0" name=""/>
        <dsp:cNvSpPr/>
      </dsp:nvSpPr>
      <dsp:spPr>
        <a:xfrm>
          <a:off x="2335438" y="3068985"/>
          <a:ext cx="4106283" cy="1638676"/>
        </a:xfrm>
        <a:prstGeom prst="blockArc">
          <a:avLst>
            <a:gd name="adj1" fmla="val 13500000"/>
            <a:gd name="adj2" fmla="val 10800000"/>
            <a:gd name="adj3" fmla="val 1274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0ECA2A-7617-4240-BAA8-F99C54DB8E08}">
      <dsp:nvSpPr>
        <dsp:cNvPr id="0" name=""/>
        <dsp:cNvSpPr/>
      </dsp:nvSpPr>
      <dsp:spPr>
        <a:xfrm>
          <a:off x="3782404" y="3516638"/>
          <a:ext cx="1259130" cy="629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t>Accreditation</a:t>
          </a:r>
          <a:r>
            <a:rPr lang="en-US" sz="1700" kern="1200" dirty="0" smtClean="0"/>
            <a:t> </a:t>
          </a:r>
          <a:endParaRPr lang="en-US" sz="1700" kern="1200" dirty="0"/>
        </a:p>
      </dsp:txBody>
      <dsp:txXfrm>
        <a:off x="3782404" y="3516638"/>
        <a:ext cx="1259130" cy="6294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D6DBB9-2377-4148-B550-AA01B7931E85}">
      <dsp:nvSpPr>
        <dsp:cNvPr id="0" name=""/>
        <dsp:cNvSpPr/>
      </dsp:nvSpPr>
      <dsp:spPr>
        <a:xfrm>
          <a:off x="782916" y="1909"/>
          <a:ext cx="2543503" cy="1606031"/>
        </a:xfrm>
        <a:prstGeom prst="ellipse">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Completeness</a:t>
          </a:r>
          <a:endParaRPr lang="en-US" sz="2000" b="1" kern="1200" dirty="0"/>
        </a:p>
      </dsp:txBody>
      <dsp:txXfrm>
        <a:off x="1155403" y="237107"/>
        <a:ext cx="1798529" cy="1135635"/>
      </dsp:txXfrm>
    </dsp:sp>
    <dsp:sp modelId="{69B03B03-B98B-47F3-A0CF-B3A2591695D1}">
      <dsp:nvSpPr>
        <dsp:cNvPr id="0" name=""/>
        <dsp:cNvSpPr/>
      </dsp:nvSpPr>
      <dsp:spPr>
        <a:xfrm>
          <a:off x="1588919" y="1738350"/>
          <a:ext cx="931498" cy="931498"/>
        </a:xfrm>
        <a:prstGeom prst="mathPlus">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1712389" y="2094555"/>
        <a:ext cx="684558" cy="219088"/>
      </dsp:txXfrm>
    </dsp:sp>
    <dsp:sp modelId="{37D48C5A-97DF-4285-9CFD-F90C7084B12E}">
      <dsp:nvSpPr>
        <dsp:cNvPr id="0" name=""/>
        <dsp:cNvSpPr/>
      </dsp:nvSpPr>
      <dsp:spPr>
        <a:xfrm>
          <a:off x="755926" y="2745843"/>
          <a:ext cx="2496302" cy="1606031"/>
        </a:xfrm>
        <a:prstGeom prst="ellipse">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Validity</a:t>
          </a:r>
          <a:endParaRPr lang="en-US" sz="2000" b="1" kern="1200" dirty="0"/>
        </a:p>
      </dsp:txBody>
      <dsp:txXfrm>
        <a:off x="1121501" y="2981041"/>
        <a:ext cx="1765152" cy="1135635"/>
      </dsp:txXfrm>
    </dsp:sp>
    <dsp:sp modelId="{99B90306-DF3E-45EB-800D-E7A8DDE16036}">
      <dsp:nvSpPr>
        <dsp:cNvPr id="0" name=""/>
        <dsp:cNvSpPr/>
      </dsp:nvSpPr>
      <dsp:spPr>
        <a:xfrm rot="24263">
          <a:off x="3567334" y="1890744"/>
          <a:ext cx="510763" cy="597443"/>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p>
      </dsp:txBody>
      <dsp:txXfrm>
        <a:off x="3567336" y="2009692"/>
        <a:ext cx="357534" cy="358465"/>
      </dsp:txXfrm>
    </dsp:sp>
    <dsp:sp modelId="{23A8008F-4694-452A-97CF-9CA896BCB457}">
      <dsp:nvSpPr>
        <dsp:cNvPr id="0" name=""/>
        <dsp:cNvSpPr/>
      </dsp:nvSpPr>
      <dsp:spPr>
        <a:xfrm>
          <a:off x="4290039" y="920446"/>
          <a:ext cx="3212062" cy="2567305"/>
        </a:xfrm>
        <a:prstGeom prst="ellips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t>Compliance</a:t>
          </a:r>
          <a:endParaRPr lang="en-US" sz="2400" b="1" kern="1200" dirty="0"/>
        </a:p>
      </dsp:txBody>
      <dsp:txXfrm>
        <a:off x="4760435" y="1296419"/>
        <a:ext cx="2271270" cy="18153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98ECD1-898F-474D-AD01-0F563DDFCA61}">
      <dsp:nvSpPr>
        <dsp:cNvPr id="0" name=""/>
        <dsp:cNvSpPr/>
      </dsp:nvSpPr>
      <dsp:spPr>
        <a:xfrm rot="5400000">
          <a:off x="2261215" y="457607"/>
          <a:ext cx="623894" cy="1540268"/>
        </a:xfrm>
        <a:prstGeom prst="bentUpArrow">
          <a:avLst>
            <a:gd name="adj1" fmla="val 32840"/>
            <a:gd name="adj2" fmla="val 25000"/>
            <a:gd name="adj3" fmla="val 35780"/>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5AA97E-4059-43AB-8596-F3209ED299E1}">
      <dsp:nvSpPr>
        <dsp:cNvPr id="0" name=""/>
        <dsp:cNvSpPr/>
      </dsp:nvSpPr>
      <dsp:spPr>
        <a:xfrm>
          <a:off x="1421429" y="152631"/>
          <a:ext cx="1660966" cy="624174"/>
        </a:xfrm>
        <a:prstGeom prst="roundRect">
          <a:avLst>
            <a:gd name="adj" fmla="val 16670"/>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bg1"/>
              </a:solidFill>
            </a:rPr>
            <a:t>Site visit/verification</a:t>
          </a:r>
          <a:endParaRPr lang="en-US" sz="1500" b="1" kern="1200" dirty="0">
            <a:solidFill>
              <a:schemeClr val="bg1"/>
            </a:solidFill>
          </a:endParaRPr>
        </a:p>
      </dsp:txBody>
      <dsp:txXfrm>
        <a:off x="1451904" y="183106"/>
        <a:ext cx="1600016" cy="563224"/>
      </dsp:txXfrm>
    </dsp:sp>
    <dsp:sp modelId="{54CA82D4-BD3D-4956-97DF-D54CC5C070A1}">
      <dsp:nvSpPr>
        <dsp:cNvPr id="0" name=""/>
        <dsp:cNvSpPr/>
      </dsp:nvSpPr>
      <dsp:spPr>
        <a:xfrm>
          <a:off x="3761244" y="294219"/>
          <a:ext cx="1796233" cy="207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355600">
            <a:lnSpc>
              <a:spcPct val="90000"/>
            </a:lnSpc>
            <a:spcBef>
              <a:spcPct val="0"/>
            </a:spcBef>
            <a:spcAft>
              <a:spcPct val="15000"/>
            </a:spcAft>
            <a:buChar char="••"/>
          </a:pPr>
          <a:endParaRPr lang="en-US" sz="800" kern="1200" dirty="0"/>
        </a:p>
      </dsp:txBody>
      <dsp:txXfrm>
        <a:off x="3761244" y="294219"/>
        <a:ext cx="1796233" cy="207490"/>
      </dsp:txXfrm>
    </dsp:sp>
    <dsp:sp modelId="{21830426-A10A-49FF-90C8-292A3C1B1497}">
      <dsp:nvSpPr>
        <dsp:cNvPr id="0" name=""/>
        <dsp:cNvSpPr/>
      </dsp:nvSpPr>
      <dsp:spPr>
        <a:xfrm rot="5400000">
          <a:off x="4487448" y="1421547"/>
          <a:ext cx="745070" cy="1565170"/>
        </a:xfrm>
        <a:prstGeom prst="bentUpArrow">
          <a:avLst>
            <a:gd name="adj1" fmla="val 32840"/>
            <a:gd name="adj2" fmla="val 25000"/>
            <a:gd name="adj3" fmla="val 3578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572E87-2FED-4207-89BD-2DC4D2E951E7}">
      <dsp:nvSpPr>
        <dsp:cNvPr id="0" name=""/>
        <dsp:cNvSpPr/>
      </dsp:nvSpPr>
      <dsp:spPr>
        <a:xfrm>
          <a:off x="3272158" y="1110727"/>
          <a:ext cx="1833568" cy="740908"/>
        </a:xfrm>
        <a:prstGeom prst="roundRect">
          <a:avLst>
            <a:gd name="adj" fmla="val 1667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tx1"/>
              </a:solidFill>
            </a:rPr>
            <a:t>Site Verification Report</a:t>
          </a:r>
          <a:endParaRPr lang="en-US" sz="1500" b="1" kern="1200" dirty="0">
            <a:solidFill>
              <a:schemeClr val="tx1"/>
            </a:solidFill>
          </a:endParaRPr>
        </a:p>
      </dsp:txBody>
      <dsp:txXfrm>
        <a:off x="3308333" y="1146902"/>
        <a:ext cx="1761218" cy="668558"/>
      </dsp:txXfrm>
    </dsp:sp>
    <dsp:sp modelId="{ED23C12E-4EA0-4C9F-A2D8-2D69A6D7F3C3}">
      <dsp:nvSpPr>
        <dsp:cNvPr id="0" name=""/>
        <dsp:cNvSpPr/>
      </dsp:nvSpPr>
      <dsp:spPr>
        <a:xfrm flipV="1">
          <a:off x="6362640" y="582779"/>
          <a:ext cx="1339019" cy="270389"/>
        </a:xfrm>
        <a:prstGeom prst="rect">
          <a:avLst/>
        </a:prstGeom>
        <a:noFill/>
        <a:ln>
          <a:noFill/>
        </a:ln>
        <a:effectLst/>
      </dsp:spPr>
      <dsp:style>
        <a:lnRef idx="0">
          <a:scrgbClr r="0" g="0" b="0"/>
        </a:lnRef>
        <a:fillRef idx="0">
          <a:scrgbClr r="0" g="0" b="0"/>
        </a:fillRef>
        <a:effectRef idx="0">
          <a:scrgbClr r="0" g="0" b="0"/>
        </a:effectRef>
        <a:fontRef idx="minor"/>
      </dsp:style>
    </dsp:sp>
    <dsp:sp modelId="{ACF0429C-BA4F-499C-A1D2-AE2241CD9681}">
      <dsp:nvSpPr>
        <dsp:cNvPr id="0" name=""/>
        <dsp:cNvSpPr/>
      </dsp:nvSpPr>
      <dsp:spPr>
        <a:xfrm rot="16200000" flipV="1">
          <a:off x="9644307" y="4311440"/>
          <a:ext cx="320773" cy="122124"/>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FBA205-4F3A-4FCF-AE91-31ABB069C549}">
      <dsp:nvSpPr>
        <dsp:cNvPr id="0" name=""/>
        <dsp:cNvSpPr/>
      </dsp:nvSpPr>
      <dsp:spPr>
        <a:xfrm>
          <a:off x="5666742" y="2060541"/>
          <a:ext cx="1803056" cy="758183"/>
        </a:xfrm>
        <a:prstGeom prst="roundRect">
          <a:avLst>
            <a:gd name="adj" fmla="val 1667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tx1"/>
              </a:solidFill>
            </a:rPr>
            <a:t>Accreditation Report Review</a:t>
          </a:r>
          <a:endParaRPr lang="en-US" sz="1500" b="1" kern="1200" dirty="0">
            <a:solidFill>
              <a:schemeClr val="tx1"/>
            </a:solidFill>
          </a:endParaRPr>
        </a:p>
      </dsp:txBody>
      <dsp:txXfrm>
        <a:off x="5703760" y="2097559"/>
        <a:ext cx="1729020" cy="684147"/>
      </dsp:txXfrm>
    </dsp:sp>
    <dsp:sp modelId="{B03A0592-0D4C-43BB-B15B-6692B53135E6}">
      <dsp:nvSpPr>
        <dsp:cNvPr id="0" name=""/>
        <dsp:cNvSpPr/>
      </dsp:nvSpPr>
      <dsp:spPr>
        <a:xfrm>
          <a:off x="7621325" y="2475483"/>
          <a:ext cx="1928033" cy="190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355600">
            <a:lnSpc>
              <a:spcPct val="90000"/>
            </a:lnSpc>
            <a:spcBef>
              <a:spcPct val="0"/>
            </a:spcBef>
            <a:spcAft>
              <a:spcPct val="15000"/>
            </a:spcAft>
            <a:buChar char="••"/>
          </a:pPr>
          <a:r>
            <a:rPr lang="en-US" sz="800" kern="1200" dirty="0" smtClean="0"/>
            <a:t>.</a:t>
          </a:r>
          <a:endParaRPr lang="en-US" sz="800" kern="1200" dirty="0"/>
        </a:p>
      </dsp:txBody>
      <dsp:txXfrm>
        <a:off x="7621325" y="2475483"/>
        <a:ext cx="1928033" cy="190063"/>
      </dsp:txXfrm>
    </dsp:sp>
    <dsp:sp modelId="{C9B6488D-6753-4405-AFC7-885072D69467}">
      <dsp:nvSpPr>
        <dsp:cNvPr id="0" name=""/>
        <dsp:cNvSpPr/>
      </dsp:nvSpPr>
      <dsp:spPr>
        <a:xfrm>
          <a:off x="7696054" y="2976350"/>
          <a:ext cx="1833568" cy="850535"/>
        </a:xfrm>
        <a:prstGeom prst="roundRect">
          <a:avLst>
            <a:gd name="adj" fmla="val 1667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tx1"/>
              </a:solidFill>
            </a:rPr>
            <a:t>Accreditation Outcome</a:t>
          </a:r>
          <a:endParaRPr lang="en-US" sz="1500" b="1" kern="1200" dirty="0">
            <a:solidFill>
              <a:schemeClr val="tx1"/>
            </a:solidFill>
          </a:endParaRPr>
        </a:p>
      </dsp:txBody>
      <dsp:txXfrm>
        <a:off x="7737581" y="3017877"/>
        <a:ext cx="1750514" cy="767481"/>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024" cy="4971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7890" y="0"/>
            <a:ext cx="2945024" cy="497126"/>
          </a:xfrm>
          <a:prstGeom prst="rect">
            <a:avLst/>
          </a:prstGeom>
        </p:spPr>
        <p:txBody>
          <a:bodyPr vert="horz" lIns="91440" tIns="45720" rIns="91440" bIns="45720" rtlCol="0"/>
          <a:lstStyle>
            <a:lvl1pPr algn="r">
              <a:defRPr sz="1200"/>
            </a:lvl1pPr>
          </a:lstStyle>
          <a:p>
            <a:fld id="{EE07FA7A-F3FB-9E42-915F-D77CEEA77BF0}" type="datetimeFigureOut">
              <a:rPr lang="en-US" smtClean="0"/>
              <a:t>8/22/2018</a:t>
            </a:fld>
            <a:endParaRPr lang="en-US"/>
          </a:p>
        </p:txBody>
      </p:sp>
      <p:sp>
        <p:nvSpPr>
          <p:cNvPr id="4" name="Footer Placeholder 3"/>
          <p:cNvSpPr>
            <a:spLocks noGrp="1"/>
          </p:cNvSpPr>
          <p:nvPr>
            <p:ph type="ftr" sz="quarter" idx="2"/>
          </p:nvPr>
        </p:nvSpPr>
        <p:spPr>
          <a:xfrm>
            <a:off x="0" y="9432687"/>
            <a:ext cx="2945024" cy="4971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7890" y="9432687"/>
            <a:ext cx="2945024" cy="497125"/>
          </a:xfrm>
          <a:prstGeom prst="rect">
            <a:avLst/>
          </a:prstGeom>
        </p:spPr>
        <p:txBody>
          <a:bodyPr vert="horz" lIns="91440" tIns="45720" rIns="91440" bIns="45720" rtlCol="0" anchor="b"/>
          <a:lstStyle>
            <a:lvl1pPr algn="r">
              <a:defRPr sz="1200"/>
            </a:lvl1pPr>
          </a:lstStyle>
          <a:p>
            <a:fld id="{493806AD-8AE8-134D-8C60-91C530C53D37}" type="slidenum">
              <a:rPr lang="en-US" smtClean="0"/>
              <a:t>‹#›</a:t>
            </a:fld>
            <a:endParaRPr lang="en-US"/>
          </a:p>
        </p:txBody>
      </p:sp>
    </p:spTree>
    <p:extLst>
      <p:ext uri="{BB962C8B-B14F-4D97-AF65-F5344CB8AC3E}">
        <p14:creationId xmlns:p14="http://schemas.microsoft.com/office/powerpoint/2010/main" val="9438690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4283" cy="49829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48646" y="1"/>
            <a:ext cx="2944283" cy="498295"/>
          </a:xfrm>
          <a:prstGeom prst="rect">
            <a:avLst/>
          </a:prstGeom>
        </p:spPr>
        <p:txBody>
          <a:bodyPr vert="horz" lIns="91440" tIns="45720" rIns="91440" bIns="45720" rtlCol="0"/>
          <a:lstStyle>
            <a:lvl1pPr algn="r">
              <a:defRPr sz="1200"/>
            </a:lvl1pPr>
          </a:lstStyle>
          <a:p>
            <a:fld id="{42C3E86B-A7C7-4A75-9A63-AEB9D2A5E39A}" type="datetimeFigureOut">
              <a:rPr lang="en-US" smtClean="0"/>
              <a:t>8/22/2018</a:t>
            </a:fld>
            <a:endParaRPr lang="en-US" dirty="0"/>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450" y="4779487"/>
            <a:ext cx="5435600" cy="391048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9433109"/>
            <a:ext cx="2944283" cy="49829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48646" y="9433109"/>
            <a:ext cx="2944283" cy="498294"/>
          </a:xfrm>
          <a:prstGeom prst="rect">
            <a:avLst/>
          </a:prstGeom>
        </p:spPr>
        <p:txBody>
          <a:bodyPr vert="horz" lIns="91440" tIns="45720" rIns="91440" bIns="45720" rtlCol="0" anchor="b"/>
          <a:lstStyle>
            <a:lvl1pPr algn="r">
              <a:defRPr sz="1200"/>
            </a:lvl1pPr>
          </a:lstStyle>
          <a:p>
            <a:fld id="{D47926EE-CE7F-46EE-B32A-00E0847857A7}" type="slidenum">
              <a:rPr lang="en-US" smtClean="0"/>
              <a:t>‹#›</a:t>
            </a:fld>
            <a:endParaRPr lang="en-US" dirty="0"/>
          </a:p>
        </p:txBody>
      </p:sp>
    </p:spTree>
    <p:extLst>
      <p:ext uri="{BB962C8B-B14F-4D97-AF65-F5344CB8AC3E}">
        <p14:creationId xmlns:p14="http://schemas.microsoft.com/office/powerpoint/2010/main" val="4204704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7926EE-CE7F-46EE-B32A-00E0847857A7}" type="slidenum">
              <a:rPr lang="en-US" smtClean="0"/>
              <a:t>2</a:t>
            </a:fld>
            <a:endParaRPr lang="en-US" dirty="0"/>
          </a:p>
        </p:txBody>
      </p:sp>
    </p:spTree>
    <p:extLst>
      <p:ext uri="{BB962C8B-B14F-4D97-AF65-F5344CB8AC3E}">
        <p14:creationId xmlns:p14="http://schemas.microsoft.com/office/powerpoint/2010/main" val="172447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7926EE-CE7F-46EE-B32A-00E0847857A7}" type="slidenum">
              <a:rPr lang="en-US" smtClean="0"/>
              <a:t>3</a:t>
            </a:fld>
            <a:endParaRPr lang="en-US" dirty="0"/>
          </a:p>
        </p:txBody>
      </p:sp>
    </p:spTree>
    <p:extLst>
      <p:ext uri="{BB962C8B-B14F-4D97-AF65-F5344CB8AC3E}">
        <p14:creationId xmlns:p14="http://schemas.microsoft.com/office/powerpoint/2010/main" val="3481636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7926EE-CE7F-46EE-B32A-00E0847857A7}" type="slidenum">
              <a:rPr lang="en-US" smtClean="0"/>
              <a:t>4</a:t>
            </a:fld>
            <a:endParaRPr lang="en-US" dirty="0"/>
          </a:p>
        </p:txBody>
      </p:sp>
    </p:spTree>
    <p:extLst>
      <p:ext uri="{BB962C8B-B14F-4D97-AF65-F5344CB8AC3E}">
        <p14:creationId xmlns:p14="http://schemas.microsoft.com/office/powerpoint/2010/main" val="1332360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7926EE-CE7F-46EE-B32A-00E0847857A7}" type="slidenum">
              <a:rPr lang="en-US" smtClean="0"/>
              <a:t>5</a:t>
            </a:fld>
            <a:endParaRPr lang="en-US" dirty="0"/>
          </a:p>
        </p:txBody>
      </p:sp>
    </p:spTree>
    <p:extLst>
      <p:ext uri="{BB962C8B-B14F-4D97-AF65-F5344CB8AC3E}">
        <p14:creationId xmlns:p14="http://schemas.microsoft.com/office/powerpoint/2010/main" val="315631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7926EE-CE7F-46EE-B32A-00E0847857A7}" type="slidenum">
              <a:rPr lang="en-US" smtClean="0"/>
              <a:t>6</a:t>
            </a:fld>
            <a:endParaRPr lang="en-US" dirty="0"/>
          </a:p>
        </p:txBody>
      </p:sp>
    </p:spTree>
    <p:extLst>
      <p:ext uri="{BB962C8B-B14F-4D97-AF65-F5344CB8AC3E}">
        <p14:creationId xmlns:p14="http://schemas.microsoft.com/office/powerpoint/2010/main" val="2175443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7926EE-CE7F-46EE-B32A-00E0847857A7}" type="slidenum">
              <a:rPr lang="en-US" smtClean="0"/>
              <a:t>7</a:t>
            </a:fld>
            <a:endParaRPr lang="en-US" dirty="0"/>
          </a:p>
        </p:txBody>
      </p:sp>
    </p:spTree>
    <p:extLst>
      <p:ext uri="{BB962C8B-B14F-4D97-AF65-F5344CB8AC3E}">
        <p14:creationId xmlns:p14="http://schemas.microsoft.com/office/powerpoint/2010/main" val="1545895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7926EE-CE7F-46EE-B32A-00E0847857A7}" type="slidenum">
              <a:rPr lang="en-US" smtClean="0"/>
              <a:t>28</a:t>
            </a:fld>
            <a:endParaRPr lang="en-US" dirty="0"/>
          </a:p>
        </p:txBody>
      </p:sp>
    </p:spTree>
    <p:extLst>
      <p:ext uri="{BB962C8B-B14F-4D97-AF65-F5344CB8AC3E}">
        <p14:creationId xmlns:p14="http://schemas.microsoft.com/office/powerpoint/2010/main" val="3697237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7926EE-CE7F-46EE-B32A-00E0847857A7}" type="slidenum">
              <a:rPr lang="en-US" smtClean="0"/>
              <a:t>30</a:t>
            </a:fld>
            <a:endParaRPr lang="en-US" dirty="0"/>
          </a:p>
        </p:txBody>
      </p:sp>
    </p:spTree>
    <p:extLst>
      <p:ext uri="{BB962C8B-B14F-4D97-AF65-F5344CB8AC3E}">
        <p14:creationId xmlns:p14="http://schemas.microsoft.com/office/powerpoint/2010/main" val="34963186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Rectangle 2"/>
          <p:cNvSpPr/>
          <p:nvPr userDrawn="1"/>
        </p:nvSpPr>
        <p:spPr>
          <a:xfrm>
            <a:off x="0" y="6126164"/>
            <a:ext cx="12192000" cy="731836"/>
          </a:xfrm>
          <a:prstGeom prst="rect">
            <a:avLst/>
          </a:prstGeom>
          <a:solidFill>
            <a:srgbClr val="4F73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6" name="Picture 5" descr="New-Background-2-1.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904" cy="6858000"/>
          </a:xfrm>
          <a:prstGeom prst="rect">
            <a:avLst/>
          </a:prstGeom>
        </p:spPr>
      </p:pic>
    </p:spTree>
    <p:extLst>
      <p:ext uri="{BB962C8B-B14F-4D97-AF65-F5344CB8AC3E}">
        <p14:creationId xmlns:p14="http://schemas.microsoft.com/office/powerpoint/2010/main" val="2652215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600202"/>
            <a:ext cx="10972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3"/>
            <a:ext cx="2844800" cy="365125"/>
          </a:xfrm>
          <a:prstGeom prst="rect">
            <a:avLst/>
          </a:prstGeom>
        </p:spPr>
        <p:txBody>
          <a:bodyPr/>
          <a:lstStyle/>
          <a:p>
            <a:fld id="{2C9CD6F7-DC2F-4691-AF05-06599B8D51AE}" type="datetime1">
              <a:rPr lang="en-US" smtClean="0">
                <a:solidFill>
                  <a:prstClr val="black">
                    <a:tint val="75000"/>
                  </a:prstClr>
                </a:solidFill>
              </a:rPr>
              <a:t>8/22/2018</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fld id="{4F170DD6-C84C-984E-83C8-F919C4C50C3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55290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3"/>
            <a:ext cx="2844800" cy="365125"/>
          </a:xfrm>
          <a:prstGeom prst="rect">
            <a:avLst/>
          </a:prstGeom>
        </p:spPr>
        <p:txBody>
          <a:bodyPr/>
          <a:lstStyle/>
          <a:p>
            <a:fld id="{1E8FBB54-27AE-45A6-AA07-C2874F3B0D9B}" type="datetime1">
              <a:rPr lang="en-US" smtClean="0">
                <a:solidFill>
                  <a:prstClr val="black">
                    <a:tint val="75000"/>
                  </a:prstClr>
                </a:solidFill>
              </a:rPr>
              <a:t>8/22/2018</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fld id="{4F170DD6-C84C-984E-83C8-F919C4C50C3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40439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0" y="6356353"/>
            <a:ext cx="2844800" cy="365125"/>
          </a:xfrm>
          <a:prstGeom prst="rect">
            <a:avLst/>
          </a:prstGeom>
        </p:spPr>
        <p:txBody>
          <a:bodyPr/>
          <a:lstStyle/>
          <a:p>
            <a:fld id="{688FE258-01A2-4247-A4EA-736A355EF87E}" type="datetime1">
              <a:rPr lang="en-US" smtClean="0">
                <a:solidFill>
                  <a:prstClr val="black">
                    <a:tint val="75000"/>
                  </a:prstClr>
                </a:solidFill>
              </a:rPr>
              <a:t>8/22/2018</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fld id="{4F170DD6-C84C-984E-83C8-F919C4C50C3E}" type="slidenum">
              <a:rPr lang="en-US" smtClean="0">
                <a:solidFill>
                  <a:prstClr val="black">
                    <a:tint val="75000"/>
                  </a:prstClr>
                </a:solidFill>
              </a:rPr>
              <a:pPr/>
              <a:t>‹#›</a:t>
            </a:fld>
            <a:endParaRPr lang="en-US" dirty="0">
              <a:solidFill>
                <a:prstClr val="black">
                  <a:tint val="75000"/>
                </a:prstClr>
              </a:solidFill>
            </a:endParaRPr>
          </a:p>
        </p:txBody>
      </p:sp>
      <p:sp>
        <p:nvSpPr>
          <p:cNvPr id="12" name="Rectangle 11"/>
          <p:cNvSpPr/>
          <p:nvPr userDrawn="1"/>
        </p:nvSpPr>
        <p:spPr>
          <a:xfrm>
            <a:off x="0" y="6126164"/>
            <a:ext cx="12192000" cy="731836"/>
          </a:xfrm>
          <a:prstGeom prst="rect">
            <a:avLst/>
          </a:prstGeom>
          <a:solidFill>
            <a:srgbClr val="4F73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7374338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3232" y="55674"/>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09600" y="1600203"/>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3"/>
            <a:ext cx="2844800" cy="365125"/>
          </a:xfrm>
          <a:prstGeom prst="rect">
            <a:avLst/>
          </a:prstGeom>
        </p:spPr>
        <p:txBody>
          <a:bodyPr/>
          <a:lstStyle/>
          <a:p>
            <a:fld id="{651F3C56-2DCD-418C-8704-DF47045094AC}" type="datetime1">
              <a:rPr lang="en-US" smtClean="0">
                <a:solidFill>
                  <a:prstClr val="black">
                    <a:tint val="75000"/>
                  </a:prstClr>
                </a:solidFill>
              </a:rPr>
              <a:t>8/22/2018</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fld id="{4F170DD6-C84C-984E-83C8-F919C4C50C3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167349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78D8E55-3CB6-CD4C-BD1C-F4546536F009}" type="datetimeFigureOut">
              <a:rPr lang="en-US" smtClean="0"/>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9CDE2-7D73-B44A-85C2-8DB13CFB5D8D}" type="slidenum">
              <a:rPr lang="en-US" smtClean="0"/>
              <a:t>‹#›</a:t>
            </a:fld>
            <a:endParaRPr lang="en-US"/>
          </a:p>
        </p:txBody>
      </p:sp>
    </p:spTree>
    <p:extLst>
      <p:ext uri="{BB962C8B-B14F-4D97-AF65-F5344CB8AC3E}">
        <p14:creationId xmlns:p14="http://schemas.microsoft.com/office/powerpoint/2010/main" val="565028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New-Background-2-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904" cy="6858000"/>
          </a:xfrm>
          <a:prstGeom prst="rect">
            <a:avLst/>
          </a:prstGeom>
        </p:spPr>
      </p:pic>
    </p:spTree>
    <p:extLst>
      <p:ext uri="{BB962C8B-B14F-4D97-AF65-F5344CB8AC3E}">
        <p14:creationId xmlns:p14="http://schemas.microsoft.com/office/powerpoint/2010/main" val="1430452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3"/>
            <a:ext cx="2844800" cy="365125"/>
          </a:xfrm>
          <a:prstGeom prst="rect">
            <a:avLst/>
          </a:prstGeom>
        </p:spPr>
        <p:txBody>
          <a:bodyPr/>
          <a:lstStyle/>
          <a:p>
            <a:fld id="{6B71D737-E62E-4EC4-9A89-D73ED59A4E76}" type="datetime1">
              <a:rPr lang="en-US" smtClean="0">
                <a:solidFill>
                  <a:prstClr val="black">
                    <a:tint val="75000"/>
                  </a:prstClr>
                </a:solidFill>
              </a:rPr>
              <a:t>8/22/2018</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fld id="{4F170DD6-C84C-984E-83C8-F919C4C50C3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10884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2"/>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2"/>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3"/>
            <a:ext cx="2844800" cy="365125"/>
          </a:xfrm>
          <a:prstGeom prst="rect">
            <a:avLst/>
          </a:prstGeom>
        </p:spPr>
        <p:txBody>
          <a:bodyPr/>
          <a:lstStyle/>
          <a:p>
            <a:fld id="{2A34C12B-51DA-4548-A2D5-9D04F49F87E2}" type="datetime1">
              <a:rPr lang="en-US" smtClean="0">
                <a:solidFill>
                  <a:prstClr val="black">
                    <a:tint val="75000"/>
                  </a:prstClr>
                </a:solidFill>
              </a:rPr>
              <a:t>8/22/2018</a:t>
            </a:fld>
            <a:endParaRPr lang="en-US" dirty="0">
              <a:solidFill>
                <a:prstClr val="black">
                  <a:tint val="75000"/>
                </a:prstClr>
              </a:solidFill>
            </a:endParaRPr>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7600" y="6356353"/>
            <a:ext cx="2844800" cy="365125"/>
          </a:xfrm>
          <a:prstGeom prst="rect">
            <a:avLst/>
          </a:prstGeom>
        </p:spPr>
        <p:txBody>
          <a:bodyPr/>
          <a:lstStyle/>
          <a:p>
            <a:fld id="{4F170DD6-C84C-984E-83C8-F919C4C50C3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20941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4"/>
            <a:ext cx="5386917"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3" y="1535114"/>
            <a:ext cx="5389033"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3"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3"/>
            <a:ext cx="2844800" cy="365125"/>
          </a:xfrm>
          <a:prstGeom prst="rect">
            <a:avLst/>
          </a:prstGeom>
        </p:spPr>
        <p:txBody>
          <a:bodyPr/>
          <a:lstStyle/>
          <a:p>
            <a:fld id="{987D8C78-44FD-4887-97E0-CF7F494CEDF6}" type="datetime1">
              <a:rPr lang="en-US" smtClean="0">
                <a:solidFill>
                  <a:prstClr val="black">
                    <a:tint val="75000"/>
                  </a:prstClr>
                </a:solidFill>
              </a:rPr>
              <a:t>8/22/2018</a:t>
            </a:fld>
            <a:endParaRPr lang="en-US" dirty="0">
              <a:solidFill>
                <a:prstClr val="black">
                  <a:tint val="75000"/>
                </a:prstClr>
              </a:solidFill>
            </a:endParaRPr>
          </a:p>
        </p:txBody>
      </p:sp>
      <p:sp>
        <p:nvSpPr>
          <p:cNvPr id="8" name="Footer Placeholder 7"/>
          <p:cNvSpPr>
            <a:spLocks noGrp="1"/>
          </p:cNvSpPr>
          <p:nvPr>
            <p:ph type="ftr" sz="quarter" idx="11"/>
          </p:nvPr>
        </p:nvSpPr>
        <p:spPr>
          <a:xfrm>
            <a:off x="4165600" y="6356353"/>
            <a:ext cx="3860800" cy="365125"/>
          </a:xfrm>
          <a:prstGeom prst="rect">
            <a:avLst/>
          </a:prstGeom>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8737600" y="6356353"/>
            <a:ext cx="2844800" cy="365125"/>
          </a:xfrm>
          <a:prstGeom prst="rect">
            <a:avLst/>
          </a:prstGeom>
        </p:spPr>
        <p:txBody>
          <a:bodyPr/>
          <a:lstStyle/>
          <a:p>
            <a:fld id="{4F170DD6-C84C-984E-83C8-F919C4C50C3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68878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600" y="6356353"/>
            <a:ext cx="2844800" cy="365125"/>
          </a:xfrm>
          <a:prstGeom prst="rect">
            <a:avLst/>
          </a:prstGeom>
        </p:spPr>
        <p:txBody>
          <a:bodyPr/>
          <a:lstStyle/>
          <a:p>
            <a:fld id="{BD8D26E6-61F5-4FE7-BAB0-AC7750514741}" type="datetime1">
              <a:rPr lang="en-US" smtClean="0">
                <a:solidFill>
                  <a:prstClr val="black">
                    <a:tint val="75000"/>
                  </a:prstClr>
                </a:solidFill>
              </a:rPr>
              <a:t>8/22/2018</a:t>
            </a:fld>
            <a:endParaRPr lang="en-US" dirty="0">
              <a:solidFill>
                <a:prstClr val="black">
                  <a:tint val="75000"/>
                </a:prstClr>
              </a:solidFill>
            </a:endParaRPr>
          </a:p>
        </p:txBody>
      </p:sp>
      <p:sp>
        <p:nvSpPr>
          <p:cNvPr id="4" name="Footer Placeholder 3"/>
          <p:cNvSpPr>
            <a:spLocks noGrp="1"/>
          </p:cNvSpPr>
          <p:nvPr>
            <p:ph type="ftr" sz="quarter" idx="11"/>
          </p:nvPr>
        </p:nvSpPr>
        <p:spPr>
          <a:xfrm>
            <a:off x="4165600" y="6356353"/>
            <a:ext cx="3860800" cy="365125"/>
          </a:xfrm>
          <a:prstGeom prst="rect">
            <a:avLst/>
          </a:prstGeom>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8737600" y="6356353"/>
            <a:ext cx="2844800" cy="365125"/>
          </a:xfrm>
          <a:prstGeom prst="rect">
            <a:avLst/>
          </a:prstGeom>
        </p:spPr>
        <p:txBody>
          <a:bodyPr/>
          <a:lstStyle/>
          <a:p>
            <a:fld id="{4F170DD6-C84C-984E-83C8-F919C4C50C3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1166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3"/>
            <a:ext cx="2844800" cy="365125"/>
          </a:xfrm>
          <a:prstGeom prst="rect">
            <a:avLst/>
          </a:prstGeom>
        </p:spPr>
        <p:txBody>
          <a:bodyPr/>
          <a:lstStyle/>
          <a:p>
            <a:fld id="{CB54FDB9-7853-4593-8668-55154A77ADC0}" type="datetime1">
              <a:rPr lang="en-US" smtClean="0"/>
              <a:t>8/22/2018</a:t>
            </a:fld>
            <a:endParaRPr lang="en-US"/>
          </a:p>
        </p:txBody>
      </p:sp>
      <p:sp>
        <p:nvSpPr>
          <p:cNvPr id="3" name="Footer Placeholder 2"/>
          <p:cNvSpPr>
            <a:spLocks noGrp="1"/>
          </p:cNvSpPr>
          <p:nvPr>
            <p:ph type="ftr" sz="quarter" idx="11"/>
          </p:nvPr>
        </p:nvSpPr>
        <p:spPr>
          <a:xfrm>
            <a:off x="4165600" y="6356353"/>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3"/>
            <a:ext cx="2844800" cy="365125"/>
          </a:xfrm>
          <a:prstGeom prst="rect">
            <a:avLst/>
          </a:prstGeom>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101219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50"/>
            <a:ext cx="4011084" cy="1162051"/>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4"/>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6" y="1435103"/>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3"/>
            <a:ext cx="2844800" cy="365125"/>
          </a:xfrm>
          <a:prstGeom prst="rect">
            <a:avLst/>
          </a:prstGeom>
        </p:spPr>
        <p:txBody>
          <a:bodyPr/>
          <a:lstStyle/>
          <a:p>
            <a:fld id="{FE9DF816-5C23-4E1D-ABBF-99A4D1EC6F8E}" type="datetime1">
              <a:rPr lang="en-US" smtClean="0">
                <a:solidFill>
                  <a:prstClr val="black">
                    <a:tint val="75000"/>
                  </a:prstClr>
                </a:solidFill>
              </a:rPr>
              <a:t>8/22/2018</a:t>
            </a:fld>
            <a:endParaRPr lang="en-US" dirty="0">
              <a:solidFill>
                <a:prstClr val="black">
                  <a:tint val="75000"/>
                </a:prstClr>
              </a:solidFill>
            </a:endParaRPr>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7600" y="6356353"/>
            <a:ext cx="2844800" cy="365125"/>
          </a:xfrm>
          <a:prstGeom prst="rect">
            <a:avLst/>
          </a:prstGeom>
        </p:spPr>
        <p:txBody>
          <a:bodyPr/>
          <a:lstStyle/>
          <a:p>
            <a:fld id="{4F170DD6-C84C-984E-83C8-F919C4C50C3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119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40"/>
            <a:ext cx="7315200"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3"/>
            <a:ext cx="2844800" cy="365125"/>
          </a:xfrm>
          <a:prstGeom prst="rect">
            <a:avLst/>
          </a:prstGeom>
        </p:spPr>
        <p:txBody>
          <a:bodyPr/>
          <a:lstStyle/>
          <a:p>
            <a:fld id="{3156EBF4-228C-4C94-A34C-3EDD0A1D0290}" type="datetime1">
              <a:rPr lang="en-US" smtClean="0">
                <a:solidFill>
                  <a:prstClr val="black">
                    <a:tint val="75000"/>
                  </a:prstClr>
                </a:solidFill>
              </a:rPr>
              <a:t>8/22/2018</a:t>
            </a:fld>
            <a:endParaRPr lang="en-US" dirty="0">
              <a:solidFill>
                <a:prstClr val="black">
                  <a:tint val="75000"/>
                </a:prstClr>
              </a:solidFill>
            </a:endParaRPr>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7600" y="6356353"/>
            <a:ext cx="2844800" cy="365125"/>
          </a:xfrm>
          <a:prstGeom prst="rect">
            <a:avLst/>
          </a:prstGeom>
        </p:spPr>
        <p:txBody>
          <a:bodyPr/>
          <a:lstStyle/>
          <a:p>
            <a:fld id="{4F170DD6-C84C-984E-83C8-F919C4C50C3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9620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New-Background-2-2.jpg"/>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0" y="0"/>
            <a:ext cx="12185904" cy="6858000"/>
          </a:xfrm>
          <a:prstGeom prst="rect">
            <a:avLst/>
          </a:prstGeom>
        </p:spPr>
      </p:pic>
    </p:spTree>
    <p:extLst>
      <p:ext uri="{BB962C8B-B14F-4D97-AF65-F5344CB8AC3E}">
        <p14:creationId xmlns:p14="http://schemas.microsoft.com/office/powerpoint/2010/main" val="291815021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661" r:id="rId12"/>
    <p:sldLayoutId id="2147483708" r:id="rId13"/>
    <p:sldLayoutId id="2147483709" r:id="rId1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www.google.co.za/url?sa=t&amp;rct=j&amp;q=&amp;esrc=s&amp;source=web&amp;cd=4&amp;cad=rja&amp;uact=8&amp;ved=0ahUKEwiS8qW8hLXaAhUML8AKHZChALAQjBAIOTAD&amp;url=http://www.qcto.org.za/index.php/services/qualifications&amp;usg=AOvVaw0LJhq_9_WhrPNvG7yc_blx" TargetMode="Externa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oleObject" Target="../embeddings/oleObject1.bin"/><Relationship Id="rId4" Type="http://schemas.openxmlformats.org/officeDocument/2006/relationships/hyperlink" Target="http://www.google.co.za/url?sa=t&amp;rct=j&amp;q=&amp;esrc=s&amp;source=web&amp;cd=2&amp;cad=rja&amp;uact=8&amp;ved=0ahUKEwiS8qW8hLXaAhUML8AKHZChALAQjBAIMTAB&amp;url=http://www.qcto.org.za/index.php/services/accreditation&amp;usg=AOvVaw1dqYEHXsKinYqXFZTwUWuI"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9635" y="3185653"/>
            <a:ext cx="5357463" cy="1654193"/>
          </a:xfrm>
        </p:spPr>
        <p:txBody>
          <a:bodyPr>
            <a:noAutofit/>
          </a:bodyPr>
          <a:lstStyle/>
          <a:p>
            <a:r>
              <a:rPr lang="en-US" sz="2800" b="1" dirty="0">
                <a:latin typeface="Arial" panose="020B0604020202020204" pitchFamily="34" charset="0"/>
                <a:cs typeface="Arial" panose="020B0604020202020204" pitchFamily="34" charset="0"/>
              </a:rPr>
              <a:t>FP&amp;M SETA : </a:t>
            </a:r>
            <a:r>
              <a:rPr lang="en-US" sz="2800" b="1" dirty="0" smtClean="0">
                <a:latin typeface="Arial" panose="020B0604020202020204" pitchFamily="34" charset="0"/>
                <a:cs typeface="Arial" panose="020B0604020202020204" pitchFamily="34" charset="0"/>
              </a:rPr>
              <a:t>QUALIICATIONS </a:t>
            </a:r>
            <a:r>
              <a:rPr lang="en-US" sz="2800" b="1" dirty="0">
                <a:latin typeface="Arial" panose="020B0604020202020204" pitchFamily="34" charset="0"/>
                <a:cs typeface="Arial" panose="020B0604020202020204" pitchFamily="34" charset="0"/>
              </a:rPr>
              <a:t>DEVELOPMENT</a:t>
            </a:r>
            <a:endParaRPr lang="en-US" sz="2800" dirty="0"/>
          </a:p>
        </p:txBody>
      </p:sp>
      <p:pic>
        <p:nvPicPr>
          <p:cNvPr id="3" name="Picture 2"/>
          <p:cNvPicPr>
            <a:picLocks noChangeAspect="1"/>
          </p:cNvPicPr>
          <p:nvPr/>
        </p:nvPicPr>
        <p:blipFill>
          <a:blip r:embed="rId2"/>
          <a:stretch>
            <a:fillRect/>
          </a:stretch>
        </p:blipFill>
        <p:spPr>
          <a:xfrm>
            <a:off x="0" y="1"/>
            <a:ext cx="12192000" cy="6858000"/>
          </a:xfrm>
          <a:prstGeom prst="rect">
            <a:avLst/>
          </a:prstGeom>
        </p:spPr>
      </p:pic>
    </p:spTree>
    <p:extLst>
      <p:ext uri="{BB962C8B-B14F-4D97-AF65-F5344CB8AC3E}">
        <p14:creationId xmlns:p14="http://schemas.microsoft.com/office/powerpoint/2010/main" val="24153247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518" y="1633928"/>
            <a:ext cx="10847882" cy="4722425"/>
          </a:xfrm>
        </p:spPr>
        <p:txBody>
          <a:bodyPr/>
          <a:lstStyle/>
          <a:p>
            <a:r>
              <a:rPr lang="en-ZA" sz="1800" dirty="0"/>
              <a:t/>
            </a:r>
            <a:br>
              <a:rPr lang="en-ZA" sz="1800" dirty="0"/>
            </a:br>
            <a:r>
              <a:rPr lang="en-ZA" sz="1800" cap="none" dirty="0" smtClean="0"/>
              <a:t>A)   </a:t>
            </a:r>
            <a:r>
              <a:rPr lang="en-ZA" sz="1800" cap="none" dirty="0"/>
              <a:t>T</a:t>
            </a:r>
            <a:r>
              <a:rPr lang="en-ZA" sz="1800" cap="none" dirty="0" smtClean="0"/>
              <a:t>he QCTO is responsible for </a:t>
            </a:r>
            <a:r>
              <a:rPr lang="en-ZA" sz="1800" b="0" cap="none" dirty="0" smtClean="0"/>
              <a:t>the quality assurance of all registered occupational qualifications and part qualifications including historically registered qualifications. </a:t>
            </a:r>
            <a:br>
              <a:rPr lang="en-ZA" sz="1800" b="0" cap="none" dirty="0" smtClean="0"/>
            </a:br>
            <a:r>
              <a:rPr lang="en-ZA" sz="1800" b="0" cap="none" dirty="0" smtClean="0"/>
              <a:t/>
            </a:r>
            <a:br>
              <a:rPr lang="en-ZA" sz="1800" b="0" cap="none" dirty="0" smtClean="0"/>
            </a:br>
            <a:r>
              <a:rPr lang="en-ZA" sz="1800" b="0" cap="none" dirty="0" smtClean="0"/>
              <a:t>B) </a:t>
            </a:r>
            <a:r>
              <a:rPr lang="en-ZA" sz="1800" cap="none" dirty="0" smtClean="0"/>
              <a:t>The QAPs are and will remain responsible for </a:t>
            </a:r>
            <a:r>
              <a:rPr lang="en-ZA" sz="1800" b="0" cap="none" dirty="0" smtClean="0"/>
              <a:t>the quality assurance of </a:t>
            </a:r>
            <a:r>
              <a:rPr lang="en-ZA" sz="1800" cap="none" dirty="0" smtClean="0"/>
              <a:t>skills programmes </a:t>
            </a:r>
            <a:r>
              <a:rPr lang="en-ZA" sz="1800" b="0" cap="none" dirty="0" smtClean="0"/>
              <a:t>and </a:t>
            </a:r>
            <a:r>
              <a:rPr lang="en-ZA" sz="1800" cap="none" dirty="0" smtClean="0"/>
              <a:t>implementation of </a:t>
            </a:r>
            <a:r>
              <a:rPr lang="en-ZA" sz="1800" cap="none" dirty="0" err="1" smtClean="0"/>
              <a:t>learnerships</a:t>
            </a:r>
            <a:r>
              <a:rPr lang="en-ZA" sz="1800" b="0" cap="none" dirty="0" smtClean="0"/>
              <a:t>. The quality assurance of historically registered qualifications will be a collaborative effort between the QCTO and the QAP. </a:t>
            </a:r>
            <a:br>
              <a:rPr lang="en-ZA" sz="1800" b="0" cap="none" dirty="0" smtClean="0"/>
            </a:br>
            <a:r>
              <a:rPr lang="en-ZA" sz="1800" b="0" cap="none" dirty="0" smtClean="0"/>
              <a:t/>
            </a:r>
            <a:br>
              <a:rPr lang="en-ZA" sz="1800" b="0" cap="none" dirty="0" smtClean="0"/>
            </a:br>
            <a:r>
              <a:rPr lang="en-ZA" sz="1800" cap="none" dirty="0" smtClean="0"/>
              <a:t>C) </a:t>
            </a:r>
            <a:r>
              <a:rPr lang="en-ZA" sz="1800" b="0" cap="none" dirty="0" smtClean="0"/>
              <a:t>The QCTO has recommended to SAQA that all qualifications that have the end registration date 30 June 2018 be re-registered for a period of five years. </a:t>
            </a:r>
            <a:br>
              <a:rPr lang="en-ZA" sz="1800" b="0" cap="none" dirty="0" smtClean="0"/>
            </a:br>
            <a:r>
              <a:rPr lang="en-ZA" sz="1800" b="0" cap="none" dirty="0" smtClean="0"/>
              <a:t/>
            </a:r>
            <a:br>
              <a:rPr lang="en-ZA" sz="1800" b="0" cap="none" dirty="0" smtClean="0"/>
            </a:br>
            <a:r>
              <a:rPr lang="en-ZA" sz="1800" cap="none" dirty="0" smtClean="0"/>
              <a:t>D)  </a:t>
            </a:r>
            <a:r>
              <a:rPr lang="en-ZA" sz="1800" b="0" cap="none" dirty="0" smtClean="0"/>
              <a:t>During this period, the QCTO in collaboration with QAPs will finalise the de-registration or re-alignment of    historically registered qualifications and skills programmes. </a:t>
            </a:r>
            <a:r>
              <a:rPr lang="en-ZA" sz="1800" i="1" cap="none" dirty="0" smtClean="0">
                <a:solidFill>
                  <a:srgbClr val="C00000"/>
                </a:solidFill>
              </a:rPr>
              <a:t>This implies that qualifications which have been re-registered may be de-registered before the end of the 5-year period. Any request to provide new skills programmes should be submitted to the QAP for recommendation to the QCTO for approval. </a:t>
            </a:r>
            <a:endParaRPr lang="en-ZA" sz="1800" i="1" cap="none" dirty="0">
              <a:solidFill>
                <a:srgbClr val="C00000"/>
              </a:solidFill>
            </a:endParaRPr>
          </a:p>
        </p:txBody>
      </p:sp>
      <p:sp>
        <p:nvSpPr>
          <p:cNvPr id="3" name="Text Placeholder 2"/>
          <p:cNvSpPr>
            <a:spLocks noGrp="1"/>
          </p:cNvSpPr>
          <p:nvPr>
            <p:ph type="body" idx="1"/>
          </p:nvPr>
        </p:nvSpPr>
        <p:spPr>
          <a:xfrm>
            <a:off x="3492708" y="448326"/>
            <a:ext cx="6460761" cy="820477"/>
          </a:xfrm>
        </p:spPr>
        <p:txBody>
          <a:bodyPr/>
          <a:lstStyle/>
          <a:p>
            <a:pPr algn="ctr"/>
            <a:r>
              <a:rPr lang="en-ZA" sz="2800" b="1" dirty="0" smtClean="0">
                <a:solidFill>
                  <a:schemeClr val="tx1"/>
                </a:solidFill>
              </a:rPr>
              <a:t>Registered Qualifications </a:t>
            </a:r>
            <a:endParaRPr lang="en-ZA" sz="2800" b="1" dirty="0">
              <a:solidFill>
                <a:schemeClr val="tx1"/>
              </a:solidFill>
            </a:endParaRPr>
          </a:p>
        </p:txBody>
      </p:sp>
      <p:sp>
        <p:nvSpPr>
          <p:cNvPr id="4" name="Slide Number Placeholder 3"/>
          <p:cNvSpPr>
            <a:spLocks noGrp="1"/>
          </p:cNvSpPr>
          <p:nvPr>
            <p:ph type="sldNum" sz="quarter" idx="12"/>
          </p:nvPr>
        </p:nvSpPr>
        <p:spPr/>
        <p:txBody>
          <a:bodyPr/>
          <a:lstStyle/>
          <a:p>
            <a:fld id="{4F170DD6-C84C-984E-83C8-F919C4C50C3E}"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val="838154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587" y="1633928"/>
            <a:ext cx="11212643" cy="4722425"/>
          </a:xfrm>
        </p:spPr>
        <p:txBody>
          <a:bodyPr/>
          <a:lstStyle/>
          <a:p>
            <a:r>
              <a:rPr lang="en-ZA" sz="1800" b="0" cap="none" dirty="0" smtClean="0"/>
              <a:t>The QAPs will in the interim remain responsible for the accreditation applications from skills development providers (SDPS) for skills programmes. As from </a:t>
            </a:r>
            <a:r>
              <a:rPr lang="en-ZA" sz="1800" cap="none" dirty="0" smtClean="0">
                <a:solidFill>
                  <a:srgbClr val="C00000"/>
                </a:solidFill>
              </a:rPr>
              <a:t>1 </a:t>
            </a:r>
            <a:r>
              <a:rPr lang="en-ZA" sz="1800" cap="none" dirty="0">
                <a:solidFill>
                  <a:srgbClr val="C00000"/>
                </a:solidFill>
              </a:rPr>
              <a:t>J</a:t>
            </a:r>
            <a:r>
              <a:rPr lang="en-ZA" sz="1800" cap="none" dirty="0" smtClean="0">
                <a:solidFill>
                  <a:srgbClr val="C00000"/>
                </a:solidFill>
              </a:rPr>
              <a:t>uly 2018</a:t>
            </a:r>
            <a:r>
              <a:rPr lang="en-ZA" sz="1800" b="0" cap="none" dirty="0" smtClean="0"/>
              <a:t>, copies of all accreditation letters issued by the QAPs to SDPS to offer skills programmes, must be forwarded to the QCTO, (accreditation@qcto.org.za) as the department of higher education and training (DHET) requires accreditation letters from the QCTO for all accredited </a:t>
            </a:r>
            <a:r>
              <a:rPr lang="en-ZA" sz="1800" b="0" cap="none" dirty="0"/>
              <a:t>SDPS</a:t>
            </a:r>
            <a:r>
              <a:rPr lang="en-ZA" sz="1800" b="0" cap="none" dirty="0" smtClean="0"/>
              <a:t> on its sub-framework. </a:t>
            </a:r>
            <a:br>
              <a:rPr lang="en-ZA" sz="1800" b="0" cap="none" dirty="0" smtClean="0"/>
            </a:br>
            <a:r>
              <a:rPr lang="en-ZA" sz="1800" b="0" cap="none" dirty="0" smtClean="0"/>
              <a:t/>
            </a:r>
            <a:br>
              <a:rPr lang="en-ZA" sz="1800" b="0" cap="none" dirty="0" smtClean="0"/>
            </a:br>
            <a:r>
              <a:rPr lang="en-ZA" sz="1800" cap="none" dirty="0" smtClean="0">
                <a:solidFill>
                  <a:srgbClr val="C00000"/>
                </a:solidFill>
              </a:rPr>
              <a:t>As from 1 </a:t>
            </a:r>
            <a:r>
              <a:rPr lang="en-ZA" sz="1800" cap="none" dirty="0">
                <a:solidFill>
                  <a:srgbClr val="C00000"/>
                </a:solidFill>
              </a:rPr>
              <a:t>J</a:t>
            </a:r>
            <a:r>
              <a:rPr lang="en-ZA" sz="1800" cap="none" dirty="0" smtClean="0">
                <a:solidFill>
                  <a:srgbClr val="C00000"/>
                </a:solidFill>
              </a:rPr>
              <a:t>uly 2018, </a:t>
            </a:r>
            <a:r>
              <a:rPr lang="en-ZA" sz="1800" b="0" cap="none" dirty="0" smtClean="0"/>
              <a:t>all new applications for SDP accreditations to offer historically registered qualifications on the OQSF, and/or gazetted trades must be made directly to the QCTO (as is currently the case for occupational qualifications). Note well that QAPs will remain responsible for the accreditation applications for skills programmes and implementation of </a:t>
            </a:r>
            <a:r>
              <a:rPr lang="en-ZA" sz="1800" b="0" cap="none" dirty="0" err="1" smtClean="0"/>
              <a:t>learnerships</a:t>
            </a:r>
            <a:r>
              <a:rPr lang="en-ZA" sz="1800" b="0" cap="none" dirty="0" smtClean="0"/>
              <a:t>. </a:t>
            </a:r>
            <a:br>
              <a:rPr lang="en-ZA" sz="1800" b="0" cap="none" dirty="0" smtClean="0"/>
            </a:br>
            <a:r>
              <a:rPr lang="en-ZA" sz="1800" b="0" cap="none" dirty="0"/>
              <a:t/>
            </a:r>
            <a:br>
              <a:rPr lang="en-ZA" sz="1800" b="0" cap="none" dirty="0"/>
            </a:br>
            <a:r>
              <a:rPr lang="en-ZA" sz="1800" b="0" cap="none" dirty="0"/>
              <a:t>Each SDP will be required to complete a </a:t>
            </a:r>
            <a:r>
              <a:rPr lang="en-ZA" sz="1800" cap="none" dirty="0">
                <a:solidFill>
                  <a:srgbClr val="C00000"/>
                </a:solidFill>
              </a:rPr>
              <a:t>Letter Of Intent </a:t>
            </a:r>
            <a:r>
              <a:rPr lang="en-ZA" sz="1800" b="0" cap="none" dirty="0"/>
              <a:t>available on the QCTO website (www.qcto.org.za) before applying to the QAP. The QCTO will acknowledge the letter of intent and advise the SDP to follow the QAP accreditation process using application forms provided by the QAP</a:t>
            </a:r>
            <a:r>
              <a:rPr lang="en-ZA" sz="1800" b="0" cap="none" dirty="0" smtClean="0"/>
              <a:t>.</a:t>
            </a:r>
            <a:br>
              <a:rPr lang="en-ZA" sz="1800" b="0" cap="none" dirty="0" smtClean="0"/>
            </a:br>
            <a:r>
              <a:rPr lang="en-ZA" sz="1800" b="0" cap="none" dirty="0"/>
              <a:t/>
            </a:r>
            <a:br>
              <a:rPr lang="en-ZA" sz="1800" b="0" cap="none" dirty="0"/>
            </a:br>
            <a:r>
              <a:rPr lang="en-ZA" sz="1800" b="0" cap="none" dirty="0"/>
              <a:t>The QCTO may advise the SDP to apply for a registered occupational qualification which replaces the historically registered qualification.</a:t>
            </a:r>
          </a:p>
        </p:txBody>
      </p:sp>
      <p:sp>
        <p:nvSpPr>
          <p:cNvPr id="3" name="Text Placeholder 2"/>
          <p:cNvSpPr>
            <a:spLocks noGrp="1"/>
          </p:cNvSpPr>
          <p:nvPr>
            <p:ph type="body" idx="1"/>
          </p:nvPr>
        </p:nvSpPr>
        <p:spPr>
          <a:xfrm>
            <a:off x="2578308" y="764498"/>
            <a:ext cx="9004092" cy="869430"/>
          </a:xfrm>
        </p:spPr>
        <p:txBody>
          <a:bodyPr/>
          <a:lstStyle/>
          <a:p>
            <a:pPr algn="ctr"/>
            <a:r>
              <a:rPr lang="en-ZA" sz="2800" b="1" dirty="0" smtClean="0">
                <a:solidFill>
                  <a:schemeClr val="tx1"/>
                </a:solidFill>
              </a:rPr>
              <a:t>Accreditation of Skills Development Providers </a:t>
            </a:r>
            <a:endParaRPr lang="en-ZA" sz="2800" dirty="0" smtClean="0">
              <a:solidFill>
                <a:schemeClr val="tx1"/>
              </a:solidFill>
            </a:endParaRPr>
          </a:p>
          <a:p>
            <a:endParaRPr lang="en-ZA" dirty="0"/>
          </a:p>
        </p:txBody>
      </p:sp>
      <p:sp>
        <p:nvSpPr>
          <p:cNvPr id="4" name="Slide Number Placeholder 3"/>
          <p:cNvSpPr>
            <a:spLocks noGrp="1"/>
          </p:cNvSpPr>
          <p:nvPr>
            <p:ph type="sldNum" sz="quarter" idx="12"/>
          </p:nvPr>
        </p:nvSpPr>
        <p:spPr/>
        <p:txBody>
          <a:bodyPr/>
          <a:lstStyle/>
          <a:p>
            <a:fld id="{4F170DD6-C84C-984E-83C8-F919C4C50C3E}" type="slidenum">
              <a:rPr lang="en-US"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val="3246831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576" y="2443397"/>
            <a:ext cx="10681707" cy="2803160"/>
          </a:xfrm>
        </p:spPr>
        <p:txBody>
          <a:bodyPr/>
          <a:lstStyle/>
          <a:p>
            <a:r>
              <a:rPr lang="en-ZA" sz="1800" b="0" cap="none" dirty="0" smtClean="0"/>
              <a:t>The </a:t>
            </a:r>
            <a:r>
              <a:rPr lang="en-ZA" sz="1800" cap="none" dirty="0" smtClean="0"/>
              <a:t>QAPs</a:t>
            </a:r>
            <a:r>
              <a:rPr lang="en-ZA" sz="1800" b="0" cap="none" dirty="0" smtClean="0"/>
              <a:t> will complete the accreditation process and send the outcome of the accreditation application to the QCTO with the recommendation to either accredit or decline the applicant. The accreditation letter will be issued by the </a:t>
            </a:r>
            <a:r>
              <a:rPr lang="en-ZA" sz="1800" cap="none" dirty="0" smtClean="0"/>
              <a:t>QCTO</a:t>
            </a:r>
            <a:r>
              <a:rPr lang="en-ZA" sz="1800" b="0" cap="none" dirty="0" smtClean="0"/>
              <a:t>.</a:t>
            </a:r>
            <a:br>
              <a:rPr lang="en-ZA" sz="1800" b="0" cap="none" dirty="0" smtClean="0"/>
            </a:br>
            <a:r>
              <a:rPr lang="en-ZA" sz="1800" b="0" cap="none" dirty="0" smtClean="0"/>
              <a:t> </a:t>
            </a:r>
            <a:br>
              <a:rPr lang="en-ZA" sz="1800" b="0" cap="none" dirty="0" smtClean="0"/>
            </a:br>
            <a:r>
              <a:rPr lang="en-ZA" sz="1800" b="0" cap="none" dirty="0" smtClean="0"/>
              <a:t>Copies of accreditation letters will be forwarded to the </a:t>
            </a:r>
            <a:r>
              <a:rPr lang="en-ZA" sz="1800" cap="none" dirty="0" smtClean="0"/>
              <a:t>SDPs</a:t>
            </a:r>
            <a:r>
              <a:rPr lang="en-ZA" sz="1800" b="0" cap="none" dirty="0" smtClean="0"/>
              <a:t>, </a:t>
            </a:r>
            <a:r>
              <a:rPr lang="en-ZA" sz="1800" cap="none" dirty="0" smtClean="0"/>
              <a:t>QAPs</a:t>
            </a:r>
            <a:r>
              <a:rPr lang="en-ZA" sz="1800" b="0" cap="none" dirty="0" smtClean="0"/>
              <a:t> and the </a:t>
            </a:r>
            <a:r>
              <a:rPr lang="en-ZA" sz="1800" cap="none" dirty="0" smtClean="0"/>
              <a:t>DHET</a:t>
            </a:r>
            <a:r>
              <a:rPr lang="en-ZA" sz="1800" b="0" cap="none" dirty="0" smtClean="0"/>
              <a:t>. This will assist the </a:t>
            </a:r>
            <a:r>
              <a:rPr lang="en-ZA" sz="1800" cap="none" dirty="0" smtClean="0"/>
              <a:t>QCTO</a:t>
            </a:r>
            <a:r>
              <a:rPr lang="en-ZA" sz="1800" b="0" cap="none" dirty="0" smtClean="0"/>
              <a:t> in maintaining a national database of accredited skills development providers. </a:t>
            </a:r>
            <a:r>
              <a:rPr lang="en-ZA" sz="1800" i="1" cap="none" dirty="0" smtClean="0">
                <a:solidFill>
                  <a:srgbClr val="C00000"/>
                </a:solidFill>
              </a:rPr>
              <a:t>The QAP will still be responsible for NLRD data with regard to accredited </a:t>
            </a:r>
            <a:r>
              <a:rPr lang="en-ZA" sz="1800" i="1" cap="none" dirty="0">
                <a:solidFill>
                  <a:srgbClr val="C00000"/>
                </a:solidFill>
              </a:rPr>
              <a:t>SDPs </a:t>
            </a:r>
            <a:r>
              <a:rPr lang="en-ZA" sz="1800" i="1" cap="none" dirty="0" smtClean="0">
                <a:solidFill>
                  <a:srgbClr val="C00000"/>
                </a:solidFill>
              </a:rPr>
              <a:t>in their NLRD submissions to SAQA. </a:t>
            </a:r>
            <a:r>
              <a:rPr lang="en-ZA" cap="none" dirty="0" smtClean="0"/>
              <a:t/>
            </a:r>
            <a:br>
              <a:rPr lang="en-ZA" cap="none" dirty="0" smtClean="0"/>
            </a:br>
            <a:endParaRPr lang="en-ZA" cap="none" dirty="0"/>
          </a:p>
        </p:txBody>
      </p:sp>
      <p:sp>
        <p:nvSpPr>
          <p:cNvPr id="3" name="Text Placeholder 2"/>
          <p:cNvSpPr>
            <a:spLocks noGrp="1"/>
          </p:cNvSpPr>
          <p:nvPr>
            <p:ph type="body" idx="1"/>
          </p:nvPr>
        </p:nvSpPr>
        <p:spPr>
          <a:xfrm>
            <a:off x="2567031" y="359763"/>
            <a:ext cx="9015369" cy="1184223"/>
          </a:xfrm>
        </p:spPr>
        <p:txBody>
          <a:bodyPr/>
          <a:lstStyle/>
          <a:p>
            <a:pPr algn="ctr"/>
            <a:r>
              <a:rPr lang="en-ZA" sz="2400" b="1" dirty="0" smtClean="0">
                <a:solidFill>
                  <a:schemeClr val="tx1"/>
                </a:solidFill>
              </a:rPr>
              <a:t>Accreditation of Skills Development Providers </a:t>
            </a:r>
            <a:r>
              <a:rPr lang="en-ZA" sz="2400" dirty="0" smtClean="0">
                <a:solidFill>
                  <a:schemeClr val="tx1"/>
                </a:solidFill>
              </a:rPr>
              <a:t>(continues…)</a:t>
            </a:r>
          </a:p>
          <a:p>
            <a:pPr algn="ctr"/>
            <a:endParaRPr lang="en-ZA" dirty="0"/>
          </a:p>
        </p:txBody>
      </p:sp>
      <p:sp>
        <p:nvSpPr>
          <p:cNvPr id="4" name="Slide Number Placeholder 3"/>
          <p:cNvSpPr>
            <a:spLocks noGrp="1"/>
          </p:cNvSpPr>
          <p:nvPr>
            <p:ph type="sldNum" sz="quarter" idx="12"/>
          </p:nvPr>
        </p:nvSpPr>
        <p:spPr/>
        <p:txBody>
          <a:bodyPr/>
          <a:lstStyle/>
          <a:p>
            <a:fld id="{4F170DD6-C84C-984E-83C8-F919C4C50C3E}" type="slidenum">
              <a:rPr lang="en-US" smtClean="0">
                <a:solidFill>
                  <a:prstClr val="black">
                    <a:tint val="75000"/>
                  </a:prstClr>
                </a:solidFill>
              </a:rPr>
              <a:pPr/>
              <a:t>12</a:t>
            </a:fld>
            <a:endParaRPr lang="en-US" dirty="0">
              <a:solidFill>
                <a:prstClr val="black">
                  <a:tint val="75000"/>
                </a:prstClr>
              </a:solidFill>
            </a:endParaRPr>
          </a:p>
        </p:txBody>
      </p:sp>
    </p:spTree>
    <p:extLst>
      <p:ext uri="{BB962C8B-B14F-4D97-AF65-F5344CB8AC3E}">
        <p14:creationId xmlns:p14="http://schemas.microsoft.com/office/powerpoint/2010/main" val="2928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635" y="2083633"/>
            <a:ext cx="10912839" cy="2893101"/>
          </a:xfrm>
        </p:spPr>
        <p:txBody>
          <a:bodyPr/>
          <a:lstStyle/>
          <a:p>
            <a:r>
              <a:rPr lang="en-ZA" sz="1800" b="0" cap="none" dirty="0" smtClean="0"/>
              <a:t>The QCTO will collaborate with the QAPs regarding the monitoring of accredited SDPs for historically registered full qualifications and/or gazetted trades. </a:t>
            </a:r>
            <a:br>
              <a:rPr lang="en-ZA" sz="1800" b="0" cap="none" dirty="0" smtClean="0"/>
            </a:br>
            <a:r>
              <a:rPr lang="en-ZA" sz="1800" b="0" cap="none" dirty="0" smtClean="0"/>
              <a:t/>
            </a:r>
            <a:br>
              <a:rPr lang="en-ZA" sz="1800" b="0" cap="none" dirty="0" smtClean="0"/>
            </a:br>
            <a:r>
              <a:rPr lang="en-ZA" sz="1800" b="0" cap="none" dirty="0" smtClean="0"/>
              <a:t>QAP will compile a monitoring schedule and conduct visits to SDPs. </a:t>
            </a:r>
            <a:r>
              <a:rPr lang="en-ZA" sz="1800" cap="none" dirty="0" smtClean="0">
                <a:solidFill>
                  <a:srgbClr val="C00000"/>
                </a:solidFill>
              </a:rPr>
              <a:t>Monitoring schedules must be submitted </a:t>
            </a:r>
            <a:r>
              <a:rPr lang="en-ZA" sz="1800" b="0" cap="none" dirty="0" smtClean="0"/>
              <a:t>to </a:t>
            </a:r>
            <a:r>
              <a:rPr lang="en-ZA" sz="1800" cap="none" dirty="0" smtClean="0">
                <a:solidFill>
                  <a:srgbClr val="C00000"/>
                </a:solidFill>
              </a:rPr>
              <a:t>the QCTO a month ahead of the planned monitoring visit</a:t>
            </a:r>
            <a:r>
              <a:rPr lang="en-ZA" sz="1800" b="0" cap="none" dirty="0" smtClean="0"/>
              <a:t>, as the QCTO will conduct sample monitoring visits with the QAPs. </a:t>
            </a:r>
            <a:br>
              <a:rPr lang="en-ZA" sz="1800" b="0" cap="none" dirty="0" smtClean="0"/>
            </a:br>
            <a:r>
              <a:rPr lang="en-ZA" sz="1800" b="0" cap="none" dirty="0" smtClean="0"/>
              <a:t/>
            </a:r>
            <a:br>
              <a:rPr lang="en-ZA" sz="1800" b="0" cap="none" dirty="0" smtClean="0"/>
            </a:br>
            <a:r>
              <a:rPr lang="en-ZA" sz="1800" b="0" cap="none" dirty="0" smtClean="0"/>
              <a:t>The monitoring schedule should be submitted to the </a:t>
            </a:r>
            <a:r>
              <a:rPr lang="en-ZA" sz="1800" cap="none" dirty="0" smtClean="0">
                <a:solidFill>
                  <a:srgbClr val="C00000"/>
                </a:solidFill>
              </a:rPr>
              <a:t>QCTO Quality </a:t>
            </a:r>
            <a:r>
              <a:rPr lang="en-ZA" sz="1800" cap="none" dirty="0">
                <a:solidFill>
                  <a:srgbClr val="C00000"/>
                </a:solidFill>
              </a:rPr>
              <a:t>A</a:t>
            </a:r>
            <a:r>
              <a:rPr lang="en-ZA" sz="1800" cap="none" dirty="0" smtClean="0">
                <a:solidFill>
                  <a:srgbClr val="C00000"/>
                </a:solidFill>
              </a:rPr>
              <a:t>ssurance Manager </a:t>
            </a:r>
            <a:r>
              <a:rPr lang="en-ZA" sz="1800" b="0" cap="none" dirty="0" smtClean="0"/>
              <a:t>assigned to the QAP. </a:t>
            </a:r>
            <a:br>
              <a:rPr lang="en-ZA" sz="1800" b="0" cap="none" dirty="0" smtClean="0"/>
            </a:br>
            <a:r>
              <a:rPr lang="en-ZA" sz="1800" b="0" cap="none" dirty="0" smtClean="0"/>
              <a:t>the QAP will be required to submit monitoring reports to the QCTO. </a:t>
            </a:r>
            <a:r>
              <a:rPr lang="en-ZA" dirty="0"/>
              <a:t/>
            </a:r>
            <a:br>
              <a:rPr lang="en-ZA" dirty="0"/>
            </a:br>
            <a:endParaRPr lang="en-ZA" sz="1800" dirty="0"/>
          </a:p>
        </p:txBody>
      </p:sp>
      <p:sp>
        <p:nvSpPr>
          <p:cNvPr id="3" name="Text Placeholder 2"/>
          <p:cNvSpPr>
            <a:spLocks noGrp="1"/>
          </p:cNvSpPr>
          <p:nvPr>
            <p:ph type="body" idx="1"/>
          </p:nvPr>
        </p:nvSpPr>
        <p:spPr>
          <a:xfrm>
            <a:off x="2638268" y="418347"/>
            <a:ext cx="8829207" cy="825838"/>
          </a:xfrm>
        </p:spPr>
        <p:txBody>
          <a:bodyPr/>
          <a:lstStyle/>
          <a:p>
            <a:pPr algn="ctr"/>
            <a:r>
              <a:rPr lang="en-ZA" sz="2800" b="1" dirty="0" smtClean="0">
                <a:solidFill>
                  <a:schemeClr val="tx1"/>
                </a:solidFill>
              </a:rPr>
              <a:t>Monitoring of Skills Development Providers</a:t>
            </a:r>
            <a:endParaRPr lang="en-ZA" sz="2800" dirty="0">
              <a:solidFill>
                <a:schemeClr val="tx1"/>
              </a:solidFill>
            </a:endParaRPr>
          </a:p>
        </p:txBody>
      </p:sp>
      <p:sp>
        <p:nvSpPr>
          <p:cNvPr id="4" name="Slide Number Placeholder 3"/>
          <p:cNvSpPr>
            <a:spLocks noGrp="1"/>
          </p:cNvSpPr>
          <p:nvPr>
            <p:ph type="sldNum" sz="quarter" idx="12"/>
          </p:nvPr>
        </p:nvSpPr>
        <p:spPr/>
        <p:txBody>
          <a:bodyPr/>
          <a:lstStyle/>
          <a:p>
            <a:fld id="{4F170DD6-C84C-984E-83C8-F919C4C50C3E}" type="slidenum">
              <a:rPr lang="en-US" smtClean="0">
                <a:solidFill>
                  <a:prstClr val="black">
                    <a:tint val="75000"/>
                  </a:prstClr>
                </a:solidFill>
              </a:rPr>
              <a:pPr/>
              <a:t>13</a:t>
            </a:fld>
            <a:endParaRPr lang="en-US" dirty="0">
              <a:solidFill>
                <a:prstClr val="black">
                  <a:tint val="75000"/>
                </a:prstClr>
              </a:solidFill>
            </a:endParaRPr>
          </a:p>
        </p:txBody>
      </p:sp>
    </p:spTree>
    <p:extLst>
      <p:ext uri="{BB962C8B-B14F-4D97-AF65-F5344CB8AC3E}">
        <p14:creationId xmlns:p14="http://schemas.microsoft.com/office/powerpoint/2010/main" val="852003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439" y="2368446"/>
            <a:ext cx="10727961" cy="1588957"/>
          </a:xfrm>
        </p:spPr>
        <p:txBody>
          <a:bodyPr/>
          <a:lstStyle/>
          <a:p>
            <a:r>
              <a:rPr lang="en-ZA" sz="1800" cap="none" dirty="0" smtClean="0"/>
              <a:t>Circular 1 of 2017 </a:t>
            </a:r>
            <a:r>
              <a:rPr lang="en-ZA" sz="1800" b="0" cap="none" dirty="0" smtClean="0"/>
              <a:t>stated that a final integrated summative assessment (</a:t>
            </a:r>
            <a:r>
              <a:rPr lang="en-ZA" sz="1800" cap="none" dirty="0" smtClean="0"/>
              <a:t>FISA</a:t>
            </a:r>
            <a:r>
              <a:rPr lang="en-ZA" sz="1800" b="0" cap="none" dirty="0" smtClean="0"/>
              <a:t>) for all historically registered qualifications with learner uptake would become compulsory as from </a:t>
            </a:r>
            <a:r>
              <a:rPr lang="en-ZA" sz="1800" b="0" cap="none" dirty="0"/>
              <a:t>N</a:t>
            </a:r>
            <a:r>
              <a:rPr lang="en-ZA" sz="1800" b="0" cap="none" dirty="0" smtClean="0"/>
              <a:t>ovember 2018. </a:t>
            </a:r>
            <a:br>
              <a:rPr lang="en-ZA" sz="1800" b="0" cap="none" dirty="0" smtClean="0"/>
            </a:br>
            <a:r>
              <a:rPr lang="en-ZA" sz="1800" b="0" cap="none" dirty="0" smtClean="0"/>
              <a:t/>
            </a:r>
            <a:br>
              <a:rPr lang="en-ZA" sz="1800" b="0" cap="none" dirty="0" smtClean="0"/>
            </a:br>
            <a:r>
              <a:rPr lang="en-ZA" sz="1800" b="0" cap="none" dirty="0" smtClean="0"/>
              <a:t>However, upon further deliberation with QAPs, the QCTO would phase in FISA with voluntary QAPs who feel they are in a </a:t>
            </a:r>
            <a:r>
              <a:rPr lang="en-ZA" sz="1800" cap="none" dirty="0" smtClean="0">
                <a:solidFill>
                  <a:srgbClr val="C00000"/>
                </a:solidFill>
              </a:rPr>
              <a:t>“state of readiness” </a:t>
            </a:r>
            <a:r>
              <a:rPr lang="en-ZA" sz="1800" b="0" cap="none" dirty="0" smtClean="0"/>
              <a:t>to do so. This will therefore be piloted with a number of QAPs. </a:t>
            </a:r>
            <a:endParaRPr lang="en-ZA" sz="1800" b="0" cap="none" dirty="0"/>
          </a:p>
        </p:txBody>
      </p:sp>
      <p:sp>
        <p:nvSpPr>
          <p:cNvPr id="3" name="Text Placeholder 2"/>
          <p:cNvSpPr>
            <a:spLocks noGrp="1"/>
          </p:cNvSpPr>
          <p:nvPr>
            <p:ph type="body" idx="1"/>
          </p:nvPr>
        </p:nvSpPr>
        <p:spPr>
          <a:xfrm>
            <a:off x="2668249" y="629586"/>
            <a:ext cx="8914151" cy="554637"/>
          </a:xfrm>
        </p:spPr>
        <p:txBody>
          <a:bodyPr/>
          <a:lstStyle/>
          <a:p>
            <a:pPr algn="ctr"/>
            <a:r>
              <a:rPr lang="en-ZA" sz="2400" b="1" dirty="0" smtClean="0">
                <a:solidFill>
                  <a:schemeClr val="tx1"/>
                </a:solidFill>
              </a:rPr>
              <a:t>Assessment of Historically Registered Qualifications</a:t>
            </a:r>
            <a:endParaRPr lang="en-ZA" sz="2400" dirty="0">
              <a:solidFill>
                <a:schemeClr val="tx1"/>
              </a:solidFill>
            </a:endParaRPr>
          </a:p>
        </p:txBody>
      </p:sp>
      <p:sp>
        <p:nvSpPr>
          <p:cNvPr id="4" name="Slide Number Placeholder 3"/>
          <p:cNvSpPr>
            <a:spLocks noGrp="1"/>
          </p:cNvSpPr>
          <p:nvPr>
            <p:ph type="sldNum" sz="quarter" idx="12"/>
          </p:nvPr>
        </p:nvSpPr>
        <p:spPr/>
        <p:txBody>
          <a:bodyPr/>
          <a:lstStyle/>
          <a:p>
            <a:fld id="{4F170DD6-C84C-984E-83C8-F919C4C50C3E}" type="slidenum">
              <a:rPr lang="en-US" smtClean="0">
                <a:solidFill>
                  <a:prstClr val="black">
                    <a:tint val="75000"/>
                  </a:prstClr>
                </a:solidFill>
              </a:rPr>
              <a:pPr/>
              <a:t>14</a:t>
            </a:fld>
            <a:endParaRPr lang="en-US" dirty="0">
              <a:solidFill>
                <a:prstClr val="black">
                  <a:tint val="75000"/>
                </a:prstClr>
              </a:solidFill>
            </a:endParaRPr>
          </a:p>
        </p:txBody>
      </p:sp>
    </p:spTree>
    <p:extLst>
      <p:ext uri="{BB962C8B-B14F-4D97-AF65-F5344CB8AC3E}">
        <p14:creationId xmlns:p14="http://schemas.microsoft.com/office/powerpoint/2010/main" val="2336634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3474" y="2233534"/>
            <a:ext cx="7330191" cy="1319135"/>
          </a:xfrm>
        </p:spPr>
        <p:txBody>
          <a:bodyPr/>
          <a:lstStyle/>
          <a:p>
            <a:pPr algn="ctr"/>
            <a:r>
              <a:rPr lang="en-ZA" sz="1800" dirty="0" smtClean="0"/>
              <a:t>QAPs</a:t>
            </a:r>
            <a:r>
              <a:rPr lang="en-ZA" sz="1800" b="0" dirty="0" smtClean="0"/>
              <a:t> </a:t>
            </a:r>
            <a:r>
              <a:rPr lang="en-ZA" sz="1800" b="0" cap="none" dirty="0" smtClean="0"/>
              <a:t>Will continue to be responsible for the issuing of certificates for </a:t>
            </a:r>
            <a:r>
              <a:rPr lang="en-ZA" sz="1800" cap="none" dirty="0" smtClean="0"/>
              <a:t>historically registered qualifications </a:t>
            </a:r>
            <a:r>
              <a:rPr lang="en-ZA" sz="1800" b="0" cap="none" dirty="0" smtClean="0"/>
              <a:t>after the learner achievements have been </a:t>
            </a:r>
            <a:r>
              <a:rPr lang="en-ZA" sz="1800" cap="none" dirty="0" smtClean="0"/>
              <a:t>quality assured by the QCTO</a:t>
            </a:r>
            <a:r>
              <a:rPr lang="en-ZA" sz="1800" b="0" cap="none" dirty="0" smtClean="0"/>
              <a:t>.</a:t>
            </a:r>
            <a:endParaRPr lang="en-ZA" sz="1800" b="0" cap="none" dirty="0"/>
          </a:p>
        </p:txBody>
      </p:sp>
      <p:sp>
        <p:nvSpPr>
          <p:cNvPr id="3" name="Text Placeholder 2"/>
          <p:cNvSpPr>
            <a:spLocks noGrp="1"/>
          </p:cNvSpPr>
          <p:nvPr>
            <p:ph type="body" idx="1"/>
          </p:nvPr>
        </p:nvSpPr>
        <p:spPr>
          <a:xfrm>
            <a:off x="2428407" y="644577"/>
            <a:ext cx="9153993" cy="659568"/>
          </a:xfrm>
        </p:spPr>
        <p:txBody>
          <a:bodyPr/>
          <a:lstStyle/>
          <a:p>
            <a:pPr algn="ctr"/>
            <a:r>
              <a:rPr lang="en-ZA" sz="2800" b="1" dirty="0" smtClean="0">
                <a:solidFill>
                  <a:schemeClr val="tx1"/>
                </a:solidFill>
              </a:rPr>
              <a:t>Certification of Learners</a:t>
            </a:r>
            <a:endParaRPr lang="en-ZA" sz="2800" dirty="0">
              <a:solidFill>
                <a:schemeClr val="tx1"/>
              </a:solidFill>
            </a:endParaRPr>
          </a:p>
        </p:txBody>
      </p:sp>
      <p:sp>
        <p:nvSpPr>
          <p:cNvPr id="4" name="Slide Number Placeholder 3"/>
          <p:cNvSpPr>
            <a:spLocks noGrp="1"/>
          </p:cNvSpPr>
          <p:nvPr>
            <p:ph type="sldNum" sz="quarter" idx="12"/>
          </p:nvPr>
        </p:nvSpPr>
        <p:spPr/>
        <p:txBody>
          <a:bodyPr/>
          <a:lstStyle/>
          <a:p>
            <a:fld id="{4F170DD6-C84C-984E-83C8-F919C4C50C3E}" type="slidenum">
              <a:rPr lang="en-US" smtClean="0">
                <a:solidFill>
                  <a:prstClr val="black">
                    <a:tint val="75000"/>
                  </a:prstClr>
                </a:solidFill>
              </a:rPr>
              <a:pPr/>
              <a:t>15</a:t>
            </a:fld>
            <a:endParaRPr lang="en-US" dirty="0">
              <a:solidFill>
                <a:prstClr val="black">
                  <a:tint val="75000"/>
                </a:prstClr>
              </a:solidFill>
            </a:endParaRPr>
          </a:p>
        </p:txBody>
      </p:sp>
    </p:spTree>
    <p:extLst>
      <p:ext uri="{BB962C8B-B14F-4D97-AF65-F5344CB8AC3E}">
        <p14:creationId xmlns:p14="http://schemas.microsoft.com/office/powerpoint/2010/main" val="3272940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255" y="2216726"/>
            <a:ext cx="10398029" cy="2840183"/>
          </a:xfrm>
        </p:spPr>
        <p:txBody>
          <a:bodyPr/>
          <a:lstStyle/>
          <a:p>
            <a:r>
              <a:rPr lang="en-US" sz="2400" dirty="0">
                <a:solidFill>
                  <a:srgbClr val="000000"/>
                </a:solidFill>
              </a:rPr>
              <a:t> The QCTO  accredit Skills Development </a:t>
            </a:r>
            <a:r>
              <a:rPr lang="en-US" sz="2400" dirty="0" smtClean="0">
                <a:solidFill>
                  <a:srgbClr val="000000"/>
                </a:solidFill>
              </a:rPr>
              <a:t>Providers (SDPs) to: </a:t>
            </a:r>
            <a:br>
              <a:rPr lang="en-US" sz="2400" dirty="0" smtClean="0">
                <a:solidFill>
                  <a:srgbClr val="000000"/>
                </a:solidFill>
              </a:rPr>
            </a:br>
            <a:r>
              <a:rPr lang="en-US" sz="2400" dirty="0">
                <a:solidFill>
                  <a:srgbClr val="000000"/>
                </a:solidFill>
              </a:rPr>
              <a:t/>
            </a:r>
            <a:br>
              <a:rPr lang="en-US" sz="2400" dirty="0">
                <a:solidFill>
                  <a:srgbClr val="000000"/>
                </a:solidFill>
              </a:rPr>
            </a:br>
            <a:r>
              <a:rPr lang="en-US" sz="1800" b="0" cap="none" dirty="0" smtClean="0"/>
              <a:t>Coordinate the provision and/or internal assessment of the </a:t>
            </a:r>
            <a:r>
              <a:rPr lang="en-US" sz="1800" cap="none" dirty="0" smtClean="0">
                <a:solidFill>
                  <a:srgbClr val="C00000"/>
                </a:solidFill>
              </a:rPr>
              <a:t>knowledge</a:t>
            </a:r>
            <a:r>
              <a:rPr lang="en-US" sz="1800" b="0" cap="none" dirty="0" smtClean="0"/>
              <a:t> and </a:t>
            </a:r>
            <a:r>
              <a:rPr lang="en-US" sz="1800" cap="none" dirty="0" smtClean="0">
                <a:solidFill>
                  <a:srgbClr val="C00000"/>
                </a:solidFill>
              </a:rPr>
              <a:t>practical </a:t>
            </a:r>
            <a:r>
              <a:rPr lang="en-US" sz="1800" b="0" cap="none" dirty="0" smtClean="0"/>
              <a:t>skills curriculum </a:t>
            </a:r>
            <a:r>
              <a:rPr lang="en-US" sz="1800" cap="none" dirty="0" smtClean="0">
                <a:solidFill>
                  <a:srgbClr val="C00000"/>
                </a:solidFill>
              </a:rPr>
              <a:t>components</a:t>
            </a:r>
            <a:r>
              <a:rPr lang="en-US" sz="1800" b="0" cap="none" dirty="0" smtClean="0">
                <a:solidFill>
                  <a:srgbClr val="C00000"/>
                </a:solidFill>
              </a:rPr>
              <a:t> </a:t>
            </a:r>
            <a:r>
              <a:rPr lang="en-US" sz="1800" b="0" cap="none" dirty="0" smtClean="0"/>
              <a:t>of an occupational qualification </a:t>
            </a:r>
            <a:r>
              <a:rPr lang="en-US" sz="1800" dirty="0" smtClean="0">
                <a:solidFill>
                  <a:srgbClr val="0070C0"/>
                </a:solidFill>
              </a:rPr>
              <a:t/>
            </a:r>
            <a:br>
              <a:rPr lang="en-US" sz="1800" dirty="0" smtClean="0">
                <a:solidFill>
                  <a:srgbClr val="0070C0"/>
                </a:solidFill>
              </a:rPr>
            </a:br>
            <a:r>
              <a:rPr lang="en-US" sz="1800" dirty="0">
                <a:solidFill>
                  <a:srgbClr val="0070C0"/>
                </a:solidFill>
              </a:rPr>
              <a:t/>
            </a:r>
            <a:br>
              <a:rPr lang="en-US" sz="1800" dirty="0">
                <a:solidFill>
                  <a:srgbClr val="0070C0"/>
                </a:solidFill>
              </a:rPr>
            </a:br>
            <a:r>
              <a:rPr lang="en-US" sz="1800" b="0" cap="none" dirty="0" smtClean="0"/>
              <a:t>Skills development providers will only be accredited if they can coordinate the offering of both </a:t>
            </a:r>
            <a:r>
              <a:rPr lang="en-US" sz="1800" cap="none" dirty="0" smtClean="0"/>
              <a:t>components</a:t>
            </a:r>
            <a:r>
              <a:rPr lang="en-US" sz="1800" b="0" cap="none" dirty="0" smtClean="0"/>
              <a:t>,</a:t>
            </a:r>
            <a:r>
              <a:rPr lang="en-US" sz="1800" b="0" cap="none" dirty="0" smtClean="0">
                <a:solidFill>
                  <a:srgbClr val="0070C0"/>
                </a:solidFill>
              </a:rPr>
              <a:t> </a:t>
            </a:r>
            <a:r>
              <a:rPr lang="en-US" sz="1800" cap="none" dirty="0" smtClean="0">
                <a:solidFill>
                  <a:srgbClr val="C00000"/>
                </a:solidFill>
              </a:rPr>
              <a:t>knowledge</a:t>
            </a:r>
            <a:r>
              <a:rPr lang="en-US" sz="1800" b="0" cap="none" dirty="0" smtClean="0">
                <a:solidFill>
                  <a:srgbClr val="0070C0"/>
                </a:solidFill>
              </a:rPr>
              <a:t> </a:t>
            </a:r>
            <a:r>
              <a:rPr lang="en-US" sz="1800" b="0" cap="none" dirty="0" smtClean="0"/>
              <a:t>and</a:t>
            </a:r>
            <a:r>
              <a:rPr lang="en-US" sz="1800" b="0" cap="none" dirty="0" smtClean="0">
                <a:solidFill>
                  <a:srgbClr val="0070C0"/>
                </a:solidFill>
              </a:rPr>
              <a:t> </a:t>
            </a:r>
            <a:r>
              <a:rPr lang="en-US" sz="1800" cap="none" dirty="0" smtClean="0">
                <a:solidFill>
                  <a:srgbClr val="C00000"/>
                </a:solidFill>
              </a:rPr>
              <a:t>practical</a:t>
            </a:r>
            <a:r>
              <a:rPr lang="en-US" sz="1800" cap="none" dirty="0" smtClean="0">
                <a:solidFill>
                  <a:srgbClr val="0070C0"/>
                </a:solidFill>
              </a:rPr>
              <a:t> </a:t>
            </a:r>
            <a:r>
              <a:rPr lang="en-US" sz="1800" b="0" cap="none" dirty="0" smtClean="0">
                <a:solidFill>
                  <a:srgbClr val="0070C0"/>
                </a:solidFill>
              </a:rPr>
              <a:t> </a:t>
            </a:r>
            <a:r>
              <a:rPr lang="en-US" sz="1800" b="0" cap="none" dirty="0" smtClean="0"/>
              <a:t>of the occupational qualification and If they can prove a relationship with an approved workplace</a:t>
            </a:r>
            <a:r>
              <a:rPr lang="en-US" sz="2400" b="0" cap="none" dirty="0" smtClean="0"/>
              <a:t> </a:t>
            </a:r>
            <a:r>
              <a:rPr lang="en-US" dirty="0">
                <a:solidFill>
                  <a:srgbClr val="0070C0"/>
                </a:solidFill>
              </a:rPr>
              <a:t/>
            </a:r>
            <a:br>
              <a:rPr lang="en-US" dirty="0">
                <a:solidFill>
                  <a:srgbClr val="0070C0"/>
                </a:solidFill>
              </a:rPr>
            </a:br>
            <a:endParaRPr lang="en-US" dirty="0">
              <a:solidFill>
                <a:srgbClr val="0070C0"/>
              </a:solidFill>
            </a:endParaRPr>
          </a:p>
        </p:txBody>
      </p:sp>
      <p:sp>
        <p:nvSpPr>
          <p:cNvPr id="3" name="Text Placeholder 2"/>
          <p:cNvSpPr>
            <a:spLocks noGrp="1"/>
          </p:cNvSpPr>
          <p:nvPr>
            <p:ph type="body" idx="1"/>
          </p:nvPr>
        </p:nvSpPr>
        <p:spPr>
          <a:xfrm>
            <a:off x="2488367" y="609600"/>
            <a:ext cx="9218951" cy="574623"/>
          </a:xfrm>
        </p:spPr>
        <p:txBody>
          <a:bodyPr/>
          <a:lstStyle/>
          <a:p>
            <a:pPr algn="ctr"/>
            <a:r>
              <a:rPr lang="en-US" sz="2800" b="1" dirty="0" smtClean="0">
                <a:solidFill>
                  <a:schemeClr val="tx1"/>
                </a:solidFill>
              </a:rPr>
              <a:t>Why does </a:t>
            </a:r>
            <a:r>
              <a:rPr lang="en-US" sz="2800" b="1" dirty="0">
                <a:solidFill>
                  <a:schemeClr val="tx1"/>
                </a:solidFill>
              </a:rPr>
              <a:t>t</a:t>
            </a:r>
            <a:r>
              <a:rPr lang="en-US" sz="2800" b="1" dirty="0" smtClean="0">
                <a:solidFill>
                  <a:schemeClr val="tx1"/>
                </a:solidFill>
              </a:rPr>
              <a:t>he QCTO </a:t>
            </a:r>
            <a:r>
              <a:rPr lang="en-US" sz="2800" b="1" dirty="0">
                <a:solidFill>
                  <a:schemeClr val="tx1"/>
                </a:solidFill>
              </a:rPr>
              <a:t>a</a:t>
            </a:r>
            <a:r>
              <a:rPr lang="en-US" sz="2800" b="1" dirty="0" smtClean="0">
                <a:solidFill>
                  <a:schemeClr val="tx1"/>
                </a:solidFill>
              </a:rPr>
              <a:t>ccredit Skills Development Providers ?</a:t>
            </a:r>
            <a:endParaRPr lang="en-US" sz="2800" dirty="0">
              <a:solidFill>
                <a:schemeClr val="tx1"/>
              </a:solidFill>
            </a:endParaRPr>
          </a:p>
        </p:txBody>
      </p:sp>
      <p:sp>
        <p:nvSpPr>
          <p:cNvPr id="4" name="Slide Number Placeholder 3"/>
          <p:cNvSpPr>
            <a:spLocks noGrp="1"/>
          </p:cNvSpPr>
          <p:nvPr>
            <p:ph type="sldNum" sz="quarter" idx="12"/>
          </p:nvPr>
        </p:nvSpPr>
        <p:spPr/>
        <p:txBody>
          <a:bodyPr/>
          <a:lstStyle/>
          <a:p>
            <a:fld id="{4F170DD6-C84C-984E-83C8-F919C4C50C3E}" type="slidenum">
              <a:rPr lang="en-US" smtClean="0">
                <a:solidFill>
                  <a:prstClr val="black">
                    <a:tint val="75000"/>
                  </a:prstClr>
                </a:solidFill>
              </a:rPr>
              <a:pPr/>
              <a:t>16</a:t>
            </a:fld>
            <a:endParaRPr lang="en-US" dirty="0">
              <a:solidFill>
                <a:prstClr val="black">
                  <a:tint val="75000"/>
                </a:prstClr>
              </a:solidFill>
            </a:endParaRPr>
          </a:p>
        </p:txBody>
      </p:sp>
    </p:spTree>
    <p:extLst>
      <p:ext uri="{BB962C8B-B14F-4D97-AF65-F5344CB8AC3E}">
        <p14:creationId xmlns:p14="http://schemas.microsoft.com/office/powerpoint/2010/main" val="35919336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46218" y="581891"/>
            <a:ext cx="8680065" cy="659533"/>
          </a:xfrm>
        </p:spPr>
        <p:txBody>
          <a:bodyPr/>
          <a:lstStyle/>
          <a:p>
            <a:pPr algn="ctr"/>
            <a:r>
              <a:rPr lang="en-US" sz="2800" b="1" dirty="0" smtClean="0">
                <a:solidFill>
                  <a:schemeClr val="tx1"/>
                </a:solidFill>
              </a:rPr>
              <a:t>Accreditation Process</a:t>
            </a:r>
            <a:endParaRPr lang="en-US" sz="2800" b="1" dirty="0">
              <a:solidFill>
                <a:schemeClr val="tx1"/>
              </a:solidFill>
            </a:endParaRPr>
          </a:p>
        </p:txBody>
      </p:sp>
      <p:sp>
        <p:nvSpPr>
          <p:cNvPr id="4" name="Slide Number Placeholder 3"/>
          <p:cNvSpPr>
            <a:spLocks noGrp="1"/>
          </p:cNvSpPr>
          <p:nvPr>
            <p:ph type="sldNum" sz="quarter" idx="12"/>
          </p:nvPr>
        </p:nvSpPr>
        <p:spPr/>
        <p:txBody>
          <a:bodyPr/>
          <a:lstStyle/>
          <a:p>
            <a:fld id="{4F170DD6-C84C-984E-83C8-F919C4C50C3E}" type="slidenum">
              <a:rPr lang="en-US" smtClean="0">
                <a:solidFill>
                  <a:prstClr val="black">
                    <a:tint val="75000"/>
                  </a:prstClr>
                </a:solidFill>
              </a:rPr>
              <a:pPr/>
              <a:t>17</a:t>
            </a:fld>
            <a:endParaRPr lang="en-US" dirty="0">
              <a:solidFill>
                <a:prstClr val="black">
                  <a:tint val="75000"/>
                </a:prstClr>
              </a:solidFill>
            </a:endParaRPr>
          </a:p>
        </p:txBody>
      </p:sp>
      <p:graphicFrame>
        <p:nvGraphicFramePr>
          <p:cNvPr id="5" name="Content Placeholder 5"/>
          <p:cNvGraphicFramePr>
            <a:graphicFrameLocks noGrp="1"/>
          </p:cNvGraphicFramePr>
          <p:nvPr>
            <p:ph idx="1"/>
            <p:extLst>
              <p:ext uri="{D42A27DB-BD31-4B8C-83A1-F6EECF244321}">
                <p14:modId xmlns:p14="http://schemas.microsoft.com/office/powerpoint/2010/main" val="1176669837"/>
              </p:ext>
            </p:extLst>
          </p:nvPr>
        </p:nvGraphicFramePr>
        <p:xfrm>
          <a:off x="2327564" y="1648691"/>
          <a:ext cx="8188036" cy="4707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713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18509" y="665018"/>
            <a:ext cx="8707775" cy="803563"/>
          </a:xfrm>
        </p:spPr>
        <p:txBody>
          <a:bodyPr/>
          <a:lstStyle/>
          <a:p>
            <a:pPr algn="ctr"/>
            <a:r>
              <a:rPr lang="en-US" sz="2800" b="1" dirty="0" smtClean="0">
                <a:solidFill>
                  <a:schemeClr val="tx1"/>
                </a:solidFill>
              </a:rPr>
              <a:t>Phase 1</a:t>
            </a:r>
            <a:br>
              <a:rPr lang="en-US" sz="2800" b="1" dirty="0" smtClean="0">
                <a:solidFill>
                  <a:schemeClr val="tx1"/>
                </a:solidFill>
              </a:rPr>
            </a:br>
            <a:r>
              <a:rPr lang="en-US" sz="2800" b="1" dirty="0">
                <a:solidFill>
                  <a:schemeClr val="tx1"/>
                </a:solidFill>
              </a:rPr>
              <a:t>I</a:t>
            </a:r>
            <a:r>
              <a:rPr lang="en-US" sz="2800" b="1" dirty="0" smtClean="0">
                <a:solidFill>
                  <a:schemeClr val="tx1"/>
                </a:solidFill>
              </a:rPr>
              <a:t>nstitutional Compliance (Internal)</a:t>
            </a:r>
            <a:endParaRPr lang="en-US" sz="2800" dirty="0">
              <a:solidFill>
                <a:schemeClr val="tx1"/>
              </a:solidFill>
            </a:endParaRPr>
          </a:p>
        </p:txBody>
      </p:sp>
      <p:sp>
        <p:nvSpPr>
          <p:cNvPr id="4" name="Slide Number Placeholder 3"/>
          <p:cNvSpPr>
            <a:spLocks noGrp="1"/>
          </p:cNvSpPr>
          <p:nvPr>
            <p:ph type="sldNum" sz="quarter" idx="12"/>
          </p:nvPr>
        </p:nvSpPr>
        <p:spPr/>
        <p:txBody>
          <a:bodyPr/>
          <a:lstStyle/>
          <a:p>
            <a:fld id="{4F170DD6-C84C-984E-83C8-F919C4C50C3E}" type="slidenum">
              <a:rPr lang="en-US" smtClean="0">
                <a:solidFill>
                  <a:prstClr val="black">
                    <a:tint val="75000"/>
                  </a:prstClr>
                </a:solidFill>
              </a:rPr>
              <a:pPr/>
              <a:t>18</a:t>
            </a:fld>
            <a:endParaRPr lang="en-US" dirty="0">
              <a:solidFill>
                <a:prstClr val="black">
                  <a:tint val="75000"/>
                </a:prstClr>
              </a:solidFill>
            </a:endParaRPr>
          </a:p>
        </p:txBody>
      </p:sp>
      <p:graphicFrame>
        <p:nvGraphicFramePr>
          <p:cNvPr id="5" name="Content Placeholder 5"/>
          <p:cNvGraphicFramePr>
            <a:graphicFrameLocks noGrp="1"/>
          </p:cNvGraphicFramePr>
          <p:nvPr>
            <p:ph idx="1"/>
            <p:extLst>
              <p:ext uri="{D42A27DB-BD31-4B8C-83A1-F6EECF244321}">
                <p14:modId xmlns:p14="http://schemas.microsoft.com/office/powerpoint/2010/main" val="701786053"/>
              </p:ext>
            </p:extLst>
          </p:nvPr>
        </p:nvGraphicFramePr>
        <p:xfrm>
          <a:off x="2230582" y="1717964"/>
          <a:ext cx="8285018" cy="4408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05478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365" y="1274618"/>
            <a:ext cx="11388436" cy="5209309"/>
          </a:xfrm>
        </p:spPr>
        <p:txBody>
          <a:bodyPr/>
          <a:lstStyle/>
          <a:p>
            <a:r>
              <a:rPr lang="en-ZA" sz="1800" dirty="0"/>
              <a:t/>
            </a:r>
            <a:br>
              <a:rPr lang="en-ZA" sz="1800" dirty="0"/>
            </a:br>
            <a:r>
              <a:rPr lang="en-ZA" sz="1600" dirty="0"/>
              <a:t>1. Initial contact:</a:t>
            </a:r>
            <a:br>
              <a:rPr lang="en-ZA" sz="1600" dirty="0"/>
            </a:br>
            <a:r>
              <a:rPr lang="en-ZA" sz="1600" b="0" cap="none" dirty="0" smtClean="0"/>
              <a:t>The provider contacts the QCTO telephonically or via email expressing its interest to become accredited as a skills development provider (SDP).</a:t>
            </a:r>
            <a:br>
              <a:rPr lang="en-ZA" sz="1600" b="0" cap="none" dirty="0" smtClean="0"/>
            </a:br>
            <a:r>
              <a:rPr lang="en-ZA" sz="1600" b="0" cap="none" dirty="0" smtClean="0"/>
              <a:t>The SDP downloads the application form from the </a:t>
            </a:r>
            <a:r>
              <a:rPr lang="en-ZA" sz="1600" b="0" cap="none" dirty="0" err="1" smtClean="0"/>
              <a:t>qcto’s</a:t>
            </a:r>
            <a:r>
              <a:rPr lang="en-ZA" sz="1600" b="0" cap="none" dirty="0" smtClean="0"/>
              <a:t> website, completes and sends it to the QCTO.</a:t>
            </a:r>
            <a:r>
              <a:rPr lang="en-ZA" sz="1600" b="0" dirty="0"/>
              <a:t/>
            </a:r>
            <a:br>
              <a:rPr lang="en-ZA" sz="1600" b="0" dirty="0"/>
            </a:br>
            <a:r>
              <a:rPr lang="en-ZA" sz="1600" dirty="0"/>
              <a:t/>
            </a:r>
            <a:br>
              <a:rPr lang="en-ZA" sz="1600" dirty="0"/>
            </a:br>
            <a:r>
              <a:rPr lang="en-ZA" sz="1600" dirty="0"/>
              <a:t>2. QCTO acknowledges receipt:</a:t>
            </a:r>
            <a:br>
              <a:rPr lang="en-ZA" sz="1600" dirty="0"/>
            </a:br>
            <a:r>
              <a:rPr lang="en-ZA" sz="1600" b="0" cap="none" dirty="0" smtClean="0"/>
              <a:t>The QCTO notifies the SDP that the application has been received.</a:t>
            </a:r>
            <a:r>
              <a:rPr lang="en-ZA" sz="1600" b="0" dirty="0"/>
              <a:t/>
            </a:r>
            <a:br>
              <a:rPr lang="en-ZA" sz="1600" b="0" dirty="0"/>
            </a:br>
            <a:r>
              <a:rPr lang="en-ZA" sz="1600" b="0" dirty="0"/>
              <a:t/>
            </a:r>
            <a:br>
              <a:rPr lang="en-ZA" sz="1600" b="0" dirty="0"/>
            </a:br>
            <a:r>
              <a:rPr lang="en-ZA" sz="1600" dirty="0"/>
              <a:t>3. The QCTO receives the Application Form and conducts a desktop verification</a:t>
            </a:r>
            <a:br>
              <a:rPr lang="en-ZA" sz="1600" dirty="0"/>
            </a:br>
            <a:r>
              <a:rPr lang="en-ZA" sz="1600" b="0" cap="none" dirty="0" smtClean="0"/>
              <a:t>The QCTO verifier evaluates the completeness and validity of the documents submitted by the SDP.</a:t>
            </a:r>
            <a:r>
              <a:rPr lang="en-ZA" sz="1600" dirty="0"/>
              <a:t/>
            </a:r>
            <a:br>
              <a:rPr lang="en-ZA" sz="1600" dirty="0"/>
            </a:br>
            <a:r>
              <a:rPr lang="en-ZA" sz="1600" dirty="0"/>
              <a:t/>
            </a:r>
            <a:br>
              <a:rPr lang="en-ZA" sz="1600" dirty="0"/>
            </a:br>
            <a:r>
              <a:rPr lang="en-ZA" sz="1600" dirty="0"/>
              <a:t>4. The QCTO Verifier makes notes regarding completeness of the information If the information is incomplete</a:t>
            </a:r>
            <a:r>
              <a:rPr lang="en-ZA" sz="1600" dirty="0" smtClean="0"/>
              <a:t>:</a:t>
            </a:r>
            <a:br>
              <a:rPr lang="en-ZA" sz="1600" dirty="0" smtClean="0"/>
            </a:br>
            <a:r>
              <a:rPr lang="en-ZA" sz="1600" dirty="0"/>
              <a:t/>
            </a:r>
            <a:br>
              <a:rPr lang="en-ZA" sz="1600" dirty="0"/>
            </a:br>
            <a:r>
              <a:rPr lang="en-ZA" sz="1600" dirty="0"/>
              <a:t>5 . The QCTO informs the SDP of the gaps</a:t>
            </a:r>
            <a:r>
              <a:rPr lang="en-ZA" sz="1600" dirty="0" smtClean="0"/>
              <a:t>.</a:t>
            </a:r>
            <a:br>
              <a:rPr lang="en-ZA" sz="1600" dirty="0" smtClean="0"/>
            </a:br>
            <a:r>
              <a:rPr lang="en-ZA" sz="1600" dirty="0"/>
              <a:t/>
            </a:r>
            <a:br>
              <a:rPr lang="en-ZA" sz="1600" dirty="0"/>
            </a:br>
            <a:r>
              <a:rPr lang="en-ZA" sz="1600" dirty="0"/>
              <a:t>6. The SDP closes the gaps and resubmits. </a:t>
            </a:r>
            <a:r>
              <a:rPr lang="en-ZA" sz="1600" dirty="0" smtClean="0"/>
              <a:t/>
            </a:r>
            <a:br>
              <a:rPr lang="en-ZA" sz="1600" dirty="0" smtClean="0"/>
            </a:br>
            <a:r>
              <a:rPr lang="en-ZA" sz="1600" b="0" cap="none" dirty="0" smtClean="0"/>
              <a:t>The QCTO requests the provider to submit the outstanding document/s within  a specified timeframe</a:t>
            </a:r>
            <a:r>
              <a:rPr lang="en-ZA" sz="1600" dirty="0" smtClean="0"/>
              <a:t>.</a:t>
            </a:r>
            <a:br>
              <a:rPr lang="en-ZA" sz="1600" dirty="0" smtClean="0"/>
            </a:br>
            <a:r>
              <a:rPr lang="en-ZA" sz="1600" dirty="0"/>
              <a:t/>
            </a:r>
            <a:br>
              <a:rPr lang="en-ZA" sz="1600" dirty="0"/>
            </a:br>
            <a:r>
              <a:rPr lang="en-ZA" sz="1600" dirty="0"/>
              <a:t>7. If the information is complete: The QCTO agrees with the SDP on a suitable date for a Site Visit</a:t>
            </a:r>
            <a:endParaRPr lang="en-US" sz="1600" dirty="0"/>
          </a:p>
        </p:txBody>
      </p:sp>
      <p:sp>
        <p:nvSpPr>
          <p:cNvPr id="3" name="Text Placeholder 2"/>
          <p:cNvSpPr>
            <a:spLocks noGrp="1"/>
          </p:cNvSpPr>
          <p:nvPr>
            <p:ph type="body" idx="1"/>
          </p:nvPr>
        </p:nvSpPr>
        <p:spPr>
          <a:xfrm>
            <a:off x="2646218" y="609601"/>
            <a:ext cx="8936182" cy="554182"/>
          </a:xfrm>
        </p:spPr>
        <p:txBody>
          <a:bodyPr/>
          <a:lstStyle/>
          <a:p>
            <a:pPr algn="ctr"/>
            <a:r>
              <a:rPr lang="en-ZA" sz="2800" b="1" dirty="0" smtClean="0">
                <a:solidFill>
                  <a:schemeClr val="tx1"/>
                </a:solidFill>
              </a:rPr>
              <a:t>Phase 1 – Desktop </a:t>
            </a:r>
            <a:r>
              <a:rPr lang="en-ZA" sz="2800" b="1" dirty="0">
                <a:solidFill>
                  <a:schemeClr val="tx1"/>
                </a:solidFill>
              </a:rPr>
              <a:t>E</a:t>
            </a:r>
            <a:r>
              <a:rPr lang="en-ZA" sz="2800" b="1" dirty="0" smtClean="0">
                <a:solidFill>
                  <a:schemeClr val="tx1"/>
                </a:solidFill>
              </a:rPr>
              <a:t>valuation:</a:t>
            </a:r>
            <a:endParaRPr lang="en-US" sz="2800" b="1" dirty="0">
              <a:solidFill>
                <a:schemeClr val="tx1"/>
              </a:solidFill>
            </a:endParaRPr>
          </a:p>
        </p:txBody>
      </p:sp>
      <p:sp>
        <p:nvSpPr>
          <p:cNvPr id="4" name="Slide Number Placeholder 3"/>
          <p:cNvSpPr>
            <a:spLocks noGrp="1"/>
          </p:cNvSpPr>
          <p:nvPr>
            <p:ph type="sldNum" sz="quarter" idx="12"/>
          </p:nvPr>
        </p:nvSpPr>
        <p:spPr/>
        <p:txBody>
          <a:bodyPr/>
          <a:lstStyle/>
          <a:p>
            <a:fld id="{4F170DD6-C84C-984E-83C8-F919C4C50C3E}"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19297743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90801" y="716733"/>
            <a:ext cx="8807418" cy="566737"/>
          </a:xfrm>
          <a:prstGeom prst="rect">
            <a:avLst/>
          </a:prstGeom>
        </p:spPr>
        <p:txBody>
          <a:bodyPr/>
          <a:lstStyle/>
          <a:p>
            <a:r>
              <a:rPr lang="en-US" sz="2800" b="1" dirty="0" smtClean="0">
                <a:latin typeface="Arial" panose="020B0604020202020204" pitchFamily="34" charset="0"/>
                <a:cs typeface="Arial" panose="020B0604020202020204" pitchFamily="34" charset="0"/>
              </a:rPr>
              <a:t>CONTENT</a:t>
            </a:r>
            <a:endParaRPr lang="en-ZA" sz="2800" b="1" dirty="0">
              <a:latin typeface="Arial" panose="020B0604020202020204" pitchFamily="34" charset="0"/>
              <a:cs typeface="Arial" panose="020B0604020202020204" pitchFamily="34" charset="0"/>
            </a:endParaRPr>
          </a:p>
        </p:txBody>
      </p:sp>
      <p:sp>
        <p:nvSpPr>
          <p:cNvPr id="3" name="Rectangle 2"/>
          <p:cNvSpPr/>
          <p:nvPr/>
        </p:nvSpPr>
        <p:spPr>
          <a:xfrm>
            <a:off x="554183" y="1898073"/>
            <a:ext cx="11254190" cy="4693593"/>
          </a:xfrm>
          <a:prstGeom prst="rect">
            <a:avLst/>
          </a:prstGeom>
        </p:spPr>
        <p:txBody>
          <a:bodyPr wrap="square">
            <a:spAutoFit/>
          </a:bodyPr>
          <a:lstStyle/>
          <a:p>
            <a:pPr marL="457200" indent="-457200">
              <a:spcBef>
                <a:spcPts val="600"/>
              </a:spcBef>
              <a:spcAft>
                <a:spcPts val="600"/>
              </a:spcAft>
              <a:buFont typeface="+mj-lt"/>
              <a:buAutoNum type="arabicPeriod"/>
            </a:pPr>
            <a:r>
              <a:rPr lang="en-ZA" dirty="0" smtClean="0">
                <a:latin typeface="Arial" panose="020B0604020202020204" pitchFamily="34" charset="0"/>
                <a:cs typeface="Arial" panose="020B0604020202020204" pitchFamily="34" charset="0"/>
              </a:rPr>
              <a:t>Phase 1:  QCTO Occupational Qualifications Development </a:t>
            </a:r>
          </a:p>
          <a:p>
            <a:pPr marL="914400" lvl="1" indent="-457200">
              <a:spcBef>
                <a:spcPts val="600"/>
              </a:spcBef>
              <a:spcAft>
                <a:spcPts val="600"/>
              </a:spcAft>
              <a:buFont typeface="Arial" panose="020B0604020202020204" pitchFamily="34" charset="0"/>
              <a:buChar char="•"/>
            </a:pPr>
            <a:r>
              <a:rPr lang="en-ZA" dirty="0" smtClean="0">
                <a:latin typeface="Arial" panose="020B0604020202020204" pitchFamily="34" charset="0"/>
                <a:cs typeface="Arial" panose="020B0604020202020204" pitchFamily="34" charset="0"/>
              </a:rPr>
              <a:t>Industry Partners</a:t>
            </a:r>
          </a:p>
          <a:p>
            <a:pPr marL="914400" lvl="1" indent="-457200">
              <a:spcBef>
                <a:spcPts val="600"/>
              </a:spcBef>
              <a:spcAft>
                <a:spcPts val="6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A Holistic Approach to Qualifications Development</a:t>
            </a:r>
          </a:p>
          <a:p>
            <a:pPr marL="914400" lvl="1" indent="-457200">
              <a:spcBef>
                <a:spcPts val="600"/>
              </a:spcBef>
              <a:spcAft>
                <a:spcPts val="600"/>
              </a:spcAft>
              <a:buFont typeface="Arial" panose="020B0604020202020204" pitchFamily="34" charset="0"/>
              <a:buChar char="•"/>
            </a:pPr>
            <a:r>
              <a:rPr lang="en-ZA" dirty="0">
                <a:latin typeface="Arial" panose="020B0604020202020204" pitchFamily="34" charset="0"/>
                <a:cs typeface="Arial" panose="020B0604020202020204" pitchFamily="34" charset="0"/>
              </a:rPr>
              <a:t>Summary of Progress Occupational </a:t>
            </a:r>
            <a:r>
              <a:rPr lang="en-ZA" dirty="0" smtClean="0">
                <a:latin typeface="Arial" panose="020B0604020202020204" pitchFamily="34" charset="0"/>
                <a:cs typeface="Arial" panose="020B0604020202020204" pitchFamily="34" charset="0"/>
              </a:rPr>
              <a:t>Qualifications Development</a:t>
            </a:r>
          </a:p>
          <a:p>
            <a:pPr marL="457200" indent="-457200">
              <a:spcBef>
                <a:spcPts val="600"/>
              </a:spcBef>
              <a:spcAft>
                <a:spcPts val="600"/>
              </a:spcAft>
              <a:buFont typeface="+mj-lt"/>
              <a:buAutoNum type="arabicPeriod"/>
            </a:pPr>
            <a:r>
              <a:rPr lang="en-GB" dirty="0">
                <a:latin typeface="Arial" panose="020B0604020202020204" pitchFamily="34" charset="0"/>
                <a:cs typeface="Arial" panose="020B0604020202020204" pitchFamily="34" charset="0"/>
              </a:rPr>
              <a:t>Qualifications Recommended to SAQA for Registration</a:t>
            </a:r>
          </a:p>
          <a:p>
            <a:pPr marL="457200" indent="-457200">
              <a:spcBef>
                <a:spcPts val="600"/>
              </a:spcBef>
              <a:spcAft>
                <a:spcPts val="600"/>
              </a:spcAft>
              <a:buFont typeface="+mj-lt"/>
              <a:buAutoNum type="arabicPeriod"/>
            </a:pPr>
            <a:r>
              <a:rPr lang="en-ZA" dirty="0" smtClean="0">
                <a:latin typeface="Arial" panose="020B0604020202020204" pitchFamily="34" charset="0"/>
                <a:cs typeface="Arial" panose="020B0604020202020204" pitchFamily="34" charset="0"/>
              </a:rPr>
              <a:t>Phase 2: Assessment Instruments Development </a:t>
            </a:r>
            <a:r>
              <a:rPr lang="en-ZA" dirty="0" smtClean="0">
                <a:solidFill>
                  <a:srgbClr val="FF0000"/>
                </a:solidFill>
                <a:latin typeface="Arial" panose="020B0604020202020204" pitchFamily="34" charset="0"/>
                <a:cs typeface="Arial" panose="020B0604020202020204" pitchFamily="34" charset="0"/>
              </a:rPr>
              <a:t>(Current Developmental Stage)</a:t>
            </a:r>
          </a:p>
          <a:p>
            <a:pPr marL="457200" indent="-457200">
              <a:spcBef>
                <a:spcPts val="600"/>
              </a:spcBef>
              <a:spcAft>
                <a:spcPts val="600"/>
              </a:spcAft>
              <a:buFont typeface="+mj-lt"/>
              <a:buAutoNum type="arabicPeriod"/>
            </a:pPr>
            <a:r>
              <a:rPr lang="en-ZA" dirty="0" smtClean="0">
                <a:latin typeface="Arial" panose="020B0604020202020204" pitchFamily="34" charset="0"/>
                <a:cs typeface="Arial" panose="020B0604020202020204" pitchFamily="34" charset="0"/>
              </a:rPr>
              <a:t>Phase 3: Learning Material Development </a:t>
            </a:r>
            <a:r>
              <a:rPr lang="en-ZA" dirty="0" smtClean="0">
                <a:solidFill>
                  <a:srgbClr val="FF0000"/>
                </a:solidFill>
                <a:latin typeface="Arial" panose="020B0604020202020204" pitchFamily="34" charset="0"/>
                <a:cs typeface="Arial" panose="020B0604020202020204" pitchFamily="34" charset="0"/>
              </a:rPr>
              <a:t>(Current Developmental Stage)</a:t>
            </a:r>
          </a:p>
          <a:p>
            <a:pPr marL="457200" indent="-457200">
              <a:spcBef>
                <a:spcPts val="600"/>
              </a:spcBef>
              <a:spcAft>
                <a:spcPts val="600"/>
              </a:spcAft>
              <a:buFont typeface="+mj-lt"/>
              <a:buAutoNum type="arabicPeriod"/>
            </a:pPr>
            <a:r>
              <a:rPr lang="en-ZA" dirty="0">
                <a:latin typeface="Arial" panose="020B0604020202020204" pitchFamily="34" charset="0"/>
                <a:cs typeface="Arial" panose="020B0604020202020204" pitchFamily="34" charset="0"/>
              </a:rPr>
              <a:t>Circular 1 of 2017 (OQA &amp; OQM) from the QCTO</a:t>
            </a:r>
          </a:p>
          <a:p>
            <a:pPr marL="457200" indent="-457200">
              <a:spcBef>
                <a:spcPts val="600"/>
              </a:spcBef>
              <a:spcAft>
                <a:spcPts val="600"/>
              </a:spcAft>
              <a:buFont typeface="+mj-lt"/>
              <a:buAutoNum type="arabicPeriod"/>
            </a:pPr>
            <a:r>
              <a:rPr lang="en-ZA" dirty="0" smtClean="0">
                <a:latin typeface="Arial" panose="020B0604020202020204" pitchFamily="34" charset="0"/>
                <a:cs typeface="Arial" panose="020B0604020202020204" pitchFamily="34" charset="0"/>
              </a:rPr>
              <a:t>Accreditation processes with the QCTO</a:t>
            </a:r>
          </a:p>
          <a:p>
            <a:pPr marL="457200" indent="-457200">
              <a:spcBef>
                <a:spcPts val="600"/>
              </a:spcBef>
              <a:spcAft>
                <a:spcPts val="600"/>
              </a:spcAft>
              <a:buFont typeface="+mj-lt"/>
              <a:buAutoNum type="arabicPeriod"/>
            </a:pPr>
            <a:r>
              <a:rPr lang="en-US" dirty="0" smtClean="0">
                <a:latin typeface="Arial" panose="020B0604020202020204" pitchFamily="34" charset="0"/>
                <a:cs typeface="Arial" panose="020B0604020202020204" pitchFamily="34" charset="0"/>
              </a:rPr>
              <a:t>Migration Strategy (AQP Implementation Plan)</a:t>
            </a:r>
            <a:endParaRPr lang="en-US"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2066355A-084C-D24E-9AD2-7E4FC41EA627}" type="slidenum">
              <a:rPr lang="en-US" smtClean="0"/>
              <a:t>2</a:t>
            </a:fld>
            <a:endParaRPr lang="en-US"/>
          </a:p>
        </p:txBody>
      </p:sp>
    </p:spTree>
    <p:extLst>
      <p:ext uri="{BB962C8B-B14F-4D97-AF65-F5344CB8AC3E}">
        <p14:creationId xmlns:p14="http://schemas.microsoft.com/office/powerpoint/2010/main" val="27837062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18510" y="581891"/>
            <a:ext cx="8707774" cy="1052945"/>
          </a:xfrm>
        </p:spPr>
        <p:txBody>
          <a:bodyPr/>
          <a:lstStyle/>
          <a:p>
            <a:pPr algn="ctr"/>
            <a:endParaRPr lang="en-ZA" sz="2800" b="1" dirty="0" smtClean="0">
              <a:solidFill>
                <a:schemeClr val="tx1"/>
              </a:solidFill>
              <a:ea typeface="Calibri" pitchFamily="34" charset="0"/>
              <a:cs typeface="Times New Roman" pitchFamily="18" charset="0"/>
            </a:endParaRPr>
          </a:p>
          <a:p>
            <a:pPr algn="ctr"/>
            <a:endParaRPr lang="en-ZA" sz="2800" b="1" dirty="0">
              <a:solidFill>
                <a:schemeClr val="tx1"/>
              </a:solidFill>
              <a:ea typeface="Calibri" pitchFamily="34" charset="0"/>
              <a:cs typeface="Times New Roman" pitchFamily="18" charset="0"/>
            </a:endParaRPr>
          </a:p>
          <a:p>
            <a:pPr algn="ctr"/>
            <a:endParaRPr lang="en-ZA" sz="2800" b="1" dirty="0" smtClean="0">
              <a:solidFill>
                <a:schemeClr val="tx1"/>
              </a:solidFill>
              <a:ea typeface="Calibri" pitchFamily="34" charset="0"/>
              <a:cs typeface="Times New Roman" pitchFamily="18" charset="0"/>
            </a:endParaRPr>
          </a:p>
          <a:p>
            <a:pPr algn="ctr"/>
            <a:endParaRPr lang="en-ZA" sz="2800" b="1" dirty="0">
              <a:solidFill>
                <a:schemeClr val="tx1"/>
              </a:solidFill>
              <a:ea typeface="Calibri" pitchFamily="34" charset="0"/>
              <a:cs typeface="Times New Roman" pitchFamily="18" charset="0"/>
            </a:endParaRPr>
          </a:p>
          <a:p>
            <a:pPr algn="ctr"/>
            <a:r>
              <a:rPr lang="en-ZA" sz="2800" b="1" dirty="0" smtClean="0">
                <a:solidFill>
                  <a:schemeClr val="tx1"/>
                </a:solidFill>
                <a:ea typeface="Calibri" pitchFamily="34" charset="0"/>
                <a:cs typeface="Times New Roman" pitchFamily="18" charset="0"/>
              </a:rPr>
              <a:t>Accreditation Process- </a:t>
            </a:r>
            <a:r>
              <a:rPr lang="en-ZA" sz="2800" b="1" dirty="0">
                <a:solidFill>
                  <a:schemeClr val="tx1"/>
                </a:solidFill>
                <a:ea typeface="Calibri" pitchFamily="34" charset="0"/>
                <a:cs typeface="Times New Roman" pitchFamily="18" charset="0"/>
              </a:rPr>
              <a:t>P</a:t>
            </a:r>
            <a:r>
              <a:rPr lang="en-ZA" sz="2800" b="1" dirty="0" smtClean="0">
                <a:solidFill>
                  <a:schemeClr val="tx1"/>
                </a:solidFill>
                <a:ea typeface="Calibri" pitchFamily="34" charset="0"/>
                <a:cs typeface="Times New Roman" pitchFamily="18" charset="0"/>
              </a:rPr>
              <a:t>hase 1</a:t>
            </a:r>
            <a:endParaRPr lang="en-US" sz="2800" b="1" dirty="0" smtClean="0">
              <a:solidFill>
                <a:schemeClr val="tx1"/>
              </a:solidFill>
            </a:endParaRPr>
          </a:p>
          <a:p>
            <a:pPr algn="ctr"/>
            <a:endParaRPr lang="en-US" dirty="0"/>
          </a:p>
        </p:txBody>
      </p:sp>
      <p:sp>
        <p:nvSpPr>
          <p:cNvPr id="4" name="Slide Number Placeholder 3"/>
          <p:cNvSpPr>
            <a:spLocks noGrp="1"/>
          </p:cNvSpPr>
          <p:nvPr>
            <p:ph type="sldNum" sz="quarter" idx="12"/>
          </p:nvPr>
        </p:nvSpPr>
        <p:spPr/>
        <p:txBody>
          <a:bodyPr/>
          <a:lstStyle/>
          <a:p>
            <a:fld id="{4F170DD6-C84C-984E-83C8-F919C4C50C3E}" type="slidenum">
              <a:rPr lang="en-US" smtClean="0">
                <a:solidFill>
                  <a:prstClr val="black">
                    <a:tint val="75000"/>
                  </a:prstClr>
                </a:solidFill>
              </a:rPr>
              <a:pPr/>
              <a:t>20</a:t>
            </a:fld>
            <a:endParaRPr lang="en-US" dirty="0">
              <a:solidFill>
                <a:prstClr val="black">
                  <a:tint val="75000"/>
                </a:prstClr>
              </a:solidFill>
            </a:endParaRPr>
          </a:p>
        </p:txBody>
      </p:sp>
      <p:sp>
        <p:nvSpPr>
          <p:cNvPr id="2" name="Rectangle 1"/>
          <p:cNvSpPr/>
          <p:nvPr/>
        </p:nvSpPr>
        <p:spPr>
          <a:xfrm>
            <a:off x="527354" y="1888762"/>
            <a:ext cx="1676400" cy="733226"/>
          </a:xfrm>
          <a:prstGeom prst="rect">
            <a:avLst/>
          </a:prstGeom>
          <a:solidFill>
            <a:schemeClr val="accent3">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ZA" sz="1050" b="1" dirty="0" smtClean="0"/>
              <a:t>1</a:t>
            </a:r>
          </a:p>
          <a:p>
            <a:pPr algn="ctr"/>
            <a:r>
              <a:rPr lang="en-ZA" sz="1050" b="1" dirty="0" smtClean="0"/>
              <a:t>SDP obtain &amp; submits Accreditation Application Form to QCTO</a:t>
            </a:r>
            <a:endParaRPr lang="en-ZA" sz="1050" b="1" dirty="0"/>
          </a:p>
        </p:txBody>
      </p:sp>
      <p:sp>
        <p:nvSpPr>
          <p:cNvPr id="5" name="Rectangle 4"/>
          <p:cNvSpPr/>
          <p:nvPr/>
        </p:nvSpPr>
        <p:spPr>
          <a:xfrm>
            <a:off x="3141769" y="1888762"/>
            <a:ext cx="1676400" cy="738554"/>
          </a:xfrm>
          <a:prstGeom prst="rect">
            <a:avLst/>
          </a:prstGeom>
          <a:solidFill>
            <a:schemeClr val="accent3">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ZA" sz="1050" b="1" dirty="0" smtClean="0"/>
              <a:t>2</a:t>
            </a:r>
          </a:p>
          <a:p>
            <a:pPr algn="ctr"/>
            <a:r>
              <a:rPr lang="en-ZA" sz="1050" b="1" dirty="0" smtClean="0"/>
              <a:t>QCTO acknowledges receipt</a:t>
            </a:r>
            <a:endParaRPr lang="en-ZA" sz="1050" b="1" dirty="0"/>
          </a:p>
        </p:txBody>
      </p:sp>
      <p:sp>
        <p:nvSpPr>
          <p:cNvPr id="6" name="Rectangle 5"/>
          <p:cNvSpPr/>
          <p:nvPr/>
        </p:nvSpPr>
        <p:spPr>
          <a:xfrm>
            <a:off x="5756184" y="1884893"/>
            <a:ext cx="1676400" cy="738554"/>
          </a:xfrm>
          <a:prstGeom prst="rect">
            <a:avLst/>
          </a:prstGeom>
          <a:solidFill>
            <a:schemeClr val="accent3">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ZA" sz="1050" b="1" dirty="0" smtClean="0"/>
              <a:t>3</a:t>
            </a:r>
          </a:p>
          <a:p>
            <a:pPr algn="ctr"/>
            <a:r>
              <a:rPr lang="en-ZA" sz="1050" b="1" dirty="0" smtClean="0"/>
              <a:t>QCTO conduct a desktop evaluation</a:t>
            </a:r>
            <a:endParaRPr lang="en-ZA" sz="1050" b="1" dirty="0"/>
          </a:p>
        </p:txBody>
      </p:sp>
      <p:sp>
        <p:nvSpPr>
          <p:cNvPr id="8" name="Rectangle 7"/>
          <p:cNvSpPr/>
          <p:nvPr/>
        </p:nvSpPr>
        <p:spPr>
          <a:xfrm>
            <a:off x="8351061" y="1884893"/>
            <a:ext cx="1676400" cy="73855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ZA" sz="1050" b="1" dirty="0" smtClean="0"/>
              <a:t>6</a:t>
            </a:r>
          </a:p>
          <a:p>
            <a:pPr algn="ctr"/>
            <a:r>
              <a:rPr lang="en-ZA" sz="1050" b="1" dirty="0" smtClean="0"/>
              <a:t>SDP completes and submits</a:t>
            </a:r>
            <a:endParaRPr lang="en-ZA" sz="1050" b="1" dirty="0"/>
          </a:p>
        </p:txBody>
      </p:sp>
      <p:sp>
        <p:nvSpPr>
          <p:cNvPr id="9" name="Rectangle 8"/>
          <p:cNvSpPr/>
          <p:nvPr/>
        </p:nvSpPr>
        <p:spPr>
          <a:xfrm>
            <a:off x="1780310" y="3609140"/>
            <a:ext cx="1676400" cy="738554"/>
          </a:xfrm>
          <a:prstGeom prst="rect">
            <a:avLst/>
          </a:prstGeom>
          <a:solidFill>
            <a:schemeClr val="accent3">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ZA" sz="1050" b="1" dirty="0" smtClean="0"/>
              <a:t>7</a:t>
            </a:r>
          </a:p>
          <a:p>
            <a:pPr algn="ctr"/>
            <a:r>
              <a:rPr lang="en-ZA" sz="1050" b="1" dirty="0" smtClean="0"/>
              <a:t>Agreement on site visit date</a:t>
            </a:r>
            <a:endParaRPr lang="en-ZA" sz="1050" b="1" dirty="0"/>
          </a:p>
        </p:txBody>
      </p:sp>
      <p:sp>
        <p:nvSpPr>
          <p:cNvPr id="10" name="Rectangle 9"/>
          <p:cNvSpPr/>
          <p:nvPr/>
        </p:nvSpPr>
        <p:spPr>
          <a:xfrm>
            <a:off x="8308399" y="3609139"/>
            <a:ext cx="1676400" cy="73855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ZA" sz="1050" b="1" dirty="0" smtClean="0"/>
              <a:t>5</a:t>
            </a:r>
          </a:p>
          <a:p>
            <a:pPr algn="ctr"/>
            <a:r>
              <a:rPr lang="en-ZA" sz="1050" b="1" dirty="0" smtClean="0"/>
              <a:t>QCTO informs SDP of gaps</a:t>
            </a:r>
            <a:endParaRPr lang="en-ZA" sz="1050" b="1" dirty="0"/>
          </a:p>
        </p:txBody>
      </p:sp>
      <p:sp>
        <p:nvSpPr>
          <p:cNvPr id="11" name="Flowchart: Decision 10"/>
          <p:cNvSpPr/>
          <p:nvPr/>
        </p:nvSpPr>
        <p:spPr>
          <a:xfrm>
            <a:off x="5756184" y="3635589"/>
            <a:ext cx="1710511" cy="738553"/>
          </a:xfrm>
          <a:prstGeom prst="flowChartDecision">
            <a:avLst/>
          </a:prstGeom>
          <a:solidFill>
            <a:schemeClr val="accent3">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ZA" sz="1050" b="1" dirty="0" smtClean="0"/>
              <a:t>4</a:t>
            </a:r>
          </a:p>
          <a:p>
            <a:pPr algn="ctr"/>
            <a:r>
              <a:rPr lang="en-ZA" sz="1050" b="1" dirty="0" smtClean="0"/>
              <a:t>Information completed?</a:t>
            </a:r>
            <a:endParaRPr lang="en-ZA" sz="1050" b="1" dirty="0"/>
          </a:p>
        </p:txBody>
      </p:sp>
      <p:sp>
        <p:nvSpPr>
          <p:cNvPr id="12" name="Rectangle 11"/>
          <p:cNvSpPr/>
          <p:nvPr/>
        </p:nvSpPr>
        <p:spPr>
          <a:xfrm>
            <a:off x="4698104" y="5296292"/>
            <a:ext cx="1166284" cy="63235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ZA" sz="1050" b="1" dirty="0" smtClean="0"/>
              <a:t>PHASE II</a:t>
            </a:r>
            <a:endParaRPr lang="en-ZA" sz="1050" b="1" dirty="0"/>
          </a:p>
        </p:txBody>
      </p:sp>
      <p:sp>
        <p:nvSpPr>
          <p:cNvPr id="13" name="Rectangle 12"/>
          <p:cNvSpPr/>
          <p:nvPr/>
        </p:nvSpPr>
        <p:spPr>
          <a:xfrm>
            <a:off x="10478655" y="2909253"/>
            <a:ext cx="1166284" cy="63235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ZA" sz="1050" b="1" dirty="0" smtClean="0"/>
              <a:t>PHASE I</a:t>
            </a:r>
            <a:endParaRPr lang="en-ZA" sz="1050" b="1" dirty="0"/>
          </a:p>
        </p:txBody>
      </p:sp>
      <p:cxnSp>
        <p:nvCxnSpPr>
          <p:cNvPr id="15" name="Straight Arrow Connector 14"/>
          <p:cNvCxnSpPr/>
          <p:nvPr/>
        </p:nvCxnSpPr>
        <p:spPr>
          <a:xfrm>
            <a:off x="2286000" y="2254170"/>
            <a:ext cx="72683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a:xfrm>
            <a:off x="4911969" y="2254170"/>
            <a:ext cx="738554"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9" name="Straight Arrow Connector 18"/>
          <p:cNvCxnSpPr/>
          <p:nvPr/>
        </p:nvCxnSpPr>
        <p:spPr>
          <a:xfrm flipH="1">
            <a:off x="7584831" y="2254170"/>
            <a:ext cx="679938"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1" name="Straight Arrow Connector 20"/>
          <p:cNvCxnSpPr/>
          <p:nvPr/>
        </p:nvCxnSpPr>
        <p:spPr>
          <a:xfrm flipV="1">
            <a:off x="7606465" y="4018605"/>
            <a:ext cx="573206" cy="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4" name="Straight Arrow Connector 23"/>
          <p:cNvCxnSpPr/>
          <p:nvPr/>
        </p:nvCxnSpPr>
        <p:spPr>
          <a:xfrm flipH="1" flipV="1">
            <a:off x="3648009" y="4004865"/>
            <a:ext cx="2002516" cy="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2618510" y="4466492"/>
            <a:ext cx="0" cy="1145979"/>
          </a:xfrm>
          <a:prstGeom prst="line">
            <a:avLst/>
          </a:prstGeom>
        </p:spPr>
        <p:style>
          <a:lnRef idx="2">
            <a:schemeClr val="dk1"/>
          </a:lnRef>
          <a:fillRef idx="0">
            <a:schemeClr val="dk1"/>
          </a:fillRef>
          <a:effectRef idx="1">
            <a:schemeClr val="dk1"/>
          </a:effectRef>
          <a:fontRef idx="minor">
            <a:schemeClr val="tx1"/>
          </a:fontRef>
        </p:style>
      </p:cxnSp>
      <p:cxnSp>
        <p:nvCxnSpPr>
          <p:cNvPr id="29" name="Straight Arrow Connector 28"/>
          <p:cNvCxnSpPr/>
          <p:nvPr/>
        </p:nvCxnSpPr>
        <p:spPr>
          <a:xfrm>
            <a:off x="2618510" y="5612471"/>
            <a:ext cx="205899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3" name="Straight Arrow Connector 32"/>
          <p:cNvCxnSpPr/>
          <p:nvPr/>
        </p:nvCxnSpPr>
        <p:spPr>
          <a:xfrm flipV="1">
            <a:off x="9319846" y="2790092"/>
            <a:ext cx="1" cy="59416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34" name="Oval 33"/>
          <p:cNvSpPr/>
          <p:nvPr/>
        </p:nvSpPr>
        <p:spPr>
          <a:xfrm>
            <a:off x="4292300" y="3424094"/>
            <a:ext cx="712976" cy="472638"/>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ZA" sz="1050" b="1" dirty="0" smtClean="0"/>
              <a:t>YES</a:t>
            </a:r>
            <a:endParaRPr lang="en-ZA" sz="1050" b="1" dirty="0"/>
          </a:p>
        </p:txBody>
      </p:sp>
      <p:sp>
        <p:nvSpPr>
          <p:cNvPr id="35" name="Oval 34"/>
          <p:cNvSpPr/>
          <p:nvPr/>
        </p:nvSpPr>
        <p:spPr>
          <a:xfrm>
            <a:off x="7466695" y="3399270"/>
            <a:ext cx="712976" cy="472638"/>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ZA" sz="1050" b="1" dirty="0" smtClean="0"/>
              <a:t>NO</a:t>
            </a:r>
            <a:endParaRPr lang="en-ZA" sz="1050" b="1" dirty="0"/>
          </a:p>
        </p:txBody>
      </p:sp>
      <p:cxnSp>
        <p:nvCxnSpPr>
          <p:cNvPr id="38" name="Straight Arrow Connector 37"/>
          <p:cNvCxnSpPr/>
          <p:nvPr/>
        </p:nvCxnSpPr>
        <p:spPr>
          <a:xfrm>
            <a:off x="6611440" y="2790092"/>
            <a:ext cx="17055" cy="75151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7261215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60072" y="581892"/>
            <a:ext cx="8666211" cy="623454"/>
          </a:xfrm>
        </p:spPr>
        <p:txBody>
          <a:bodyPr/>
          <a:lstStyle/>
          <a:p>
            <a:pPr algn="ctr"/>
            <a:r>
              <a:rPr lang="en-ZA" sz="2800" b="1" dirty="0" smtClean="0">
                <a:solidFill>
                  <a:schemeClr val="tx1"/>
                </a:solidFill>
                <a:ea typeface="Calibri" pitchFamily="34" charset="0"/>
                <a:cs typeface="Times New Roman" pitchFamily="18" charset="0"/>
              </a:rPr>
              <a:t>Accreditation Process- </a:t>
            </a:r>
            <a:r>
              <a:rPr lang="en-ZA" sz="2800" b="1" dirty="0">
                <a:solidFill>
                  <a:schemeClr val="tx1"/>
                </a:solidFill>
                <a:ea typeface="Calibri" pitchFamily="34" charset="0"/>
                <a:cs typeface="Times New Roman" pitchFamily="18" charset="0"/>
              </a:rPr>
              <a:t>P</a:t>
            </a:r>
            <a:r>
              <a:rPr lang="en-ZA" sz="2800" b="1" dirty="0" smtClean="0">
                <a:solidFill>
                  <a:schemeClr val="tx1"/>
                </a:solidFill>
                <a:ea typeface="Calibri" pitchFamily="34" charset="0"/>
                <a:cs typeface="Times New Roman" pitchFamily="18" charset="0"/>
              </a:rPr>
              <a:t>hase 2</a:t>
            </a:r>
            <a:endParaRPr lang="en-US" sz="2800" b="1" dirty="0">
              <a:solidFill>
                <a:schemeClr val="tx1"/>
              </a:solidFill>
            </a:endParaRPr>
          </a:p>
        </p:txBody>
      </p:sp>
      <p:sp>
        <p:nvSpPr>
          <p:cNvPr id="4" name="Slide Number Placeholder 3"/>
          <p:cNvSpPr>
            <a:spLocks noGrp="1"/>
          </p:cNvSpPr>
          <p:nvPr>
            <p:ph type="sldNum" sz="quarter" idx="12"/>
          </p:nvPr>
        </p:nvSpPr>
        <p:spPr/>
        <p:txBody>
          <a:bodyPr/>
          <a:lstStyle/>
          <a:p>
            <a:fld id="{4F170DD6-C84C-984E-83C8-F919C4C50C3E}" type="slidenum">
              <a:rPr lang="en-US" smtClean="0">
                <a:solidFill>
                  <a:prstClr val="black">
                    <a:tint val="75000"/>
                  </a:prstClr>
                </a:solidFill>
              </a:rPr>
              <a:pPr/>
              <a:t>21</a:t>
            </a:fld>
            <a:endParaRPr lang="en-US" dirty="0">
              <a:solidFill>
                <a:prstClr val="black">
                  <a:tint val="75000"/>
                </a:prstClr>
              </a:solidFill>
            </a:endParaRPr>
          </a:p>
        </p:txBody>
      </p:sp>
      <p:graphicFrame>
        <p:nvGraphicFramePr>
          <p:cNvPr id="5" name="Content Placeholder 5"/>
          <p:cNvGraphicFramePr>
            <a:graphicFrameLocks noGrp="1"/>
          </p:cNvGraphicFramePr>
          <p:nvPr>
            <p:ph idx="1"/>
            <p:extLst>
              <p:ext uri="{D42A27DB-BD31-4B8C-83A1-F6EECF244321}">
                <p14:modId xmlns:p14="http://schemas.microsoft.com/office/powerpoint/2010/main" val="2845213456"/>
              </p:ext>
            </p:extLst>
          </p:nvPr>
        </p:nvGraphicFramePr>
        <p:xfrm>
          <a:off x="554182" y="1593274"/>
          <a:ext cx="11028217" cy="45328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92491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345" y="1454726"/>
            <a:ext cx="11139055" cy="5266751"/>
          </a:xfrm>
        </p:spPr>
        <p:txBody>
          <a:bodyPr/>
          <a:lstStyle/>
          <a:p>
            <a:r>
              <a:rPr lang="en-ZA" sz="1600" dirty="0"/>
              <a:t>8. Site Evaluation</a:t>
            </a:r>
            <a:br>
              <a:rPr lang="en-ZA" sz="1600" dirty="0"/>
            </a:br>
            <a:r>
              <a:rPr lang="en-ZA" sz="1600" b="0" cap="none" dirty="0" smtClean="0"/>
              <a:t>The QCTO verifier conducts a site verification, using the standard form and completes a verification report.</a:t>
            </a:r>
            <a:r>
              <a:rPr lang="en-ZA" sz="1600" dirty="0"/>
              <a:t/>
            </a:r>
            <a:br>
              <a:rPr lang="en-ZA" sz="1600" dirty="0"/>
            </a:br>
            <a:r>
              <a:rPr lang="en-ZA" sz="1600" b="0" cap="none" dirty="0" smtClean="0"/>
              <a:t>The SDP representative confirms the findings with signatures. SDP not compliant:</a:t>
            </a:r>
            <a:br>
              <a:rPr lang="en-ZA" sz="1600" b="0" cap="none" dirty="0" smtClean="0"/>
            </a:br>
            <a:r>
              <a:rPr lang="en-ZA" sz="1600" dirty="0"/>
              <a:t/>
            </a:r>
            <a:br>
              <a:rPr lang="en-ZA" sz="1600" dirty="0"/>
            </a:br>
            <a:r>
              <a:rPr lang="en-ZA" sz="1600" dirty="0"/>
              <a:t>9. &amp; 10. SDP not compliant</a:t>
            </a:r>
            <a:r>
              <a:rPr lang="en-ZA" sz="1600" dirty="0" smtClean="0"/>
              <a:t>:</a:t>
            </a:r>
            <a:r>
              <a:rPr lang="en-ZA" sz="1600" dirty="0"/>
              <a:t/>
            </a:r>
            <a:br>
              <a:rPr lang="en-ZA" sz="1600" dirty="0"/>
            </a:br>
            <a:r>
              <a:rPr lang="en-ZA" sz="1600" b="0" cap="none" dirty="0" smtClean="0"/>
              <a:t>The SDP closes out the gaps and a re-visit by the QCTO is arranged</a:t>
            </a:r>
            <a:br>
              <a:rPr lang="en-ZA" sz="1600" b="0" cap="none" dirty="0" smtClean="0"/>
            </a:br>
            <a:r>
              <a:rPr lang="en-ZA" sz="1600" b="0" cap="none" dirty="0" smtClean="0"/>
              <a:t/>
            </a:r>
            <a:br>
              <a:rPr lang="en-ZA" sz="1600" b="0" cap="none" dirty="0" smtClean="0"/>
            </a:br>
            <a:r>
              <a:rPr lang="en-ZA" sz="1600" dirty="0" smtClean="0"/>
              <a:t>11</a:t>
            </a:r>
            <a:r>
              <a:rPr lang="en-ZA" sz="1600" dirty="0"/>
              <a:t>. SDP compliant:</a:t>
            </a:r>
            <a:br>
              <a:rPr lang="en-ZA" sz="1600" dirty="0"/>
            </a:br>
            <a:r>
              <a:rPr lang="en-ZA" sz="1600" b="0" cap="none" dirty="0" smtClean="0"/>
              <a:t>The QCTO verifier submits the verification report to the QCTO accreditation committee for ratification.</a:t>
            </a:r>
            <a:br>
              <a:rPr lang="en-ZA" sz="1600" b="0" cap="none" dirty="0" smtClean="0"/>
            </a:br>
            <a:r>
              <a:rPr lang="en-ZA" sz="1600" b="0" cap="none" dirty="0" smtClean="0"/>
              <a:t/>
            </a:r>
            <a:br>
              <a:rPr lang="en-ZA" sz="1600" b="0" cap="none" dirty="0" smtClean="0"/>
            </a:br>
            <a:r>
              <a:rPr lang="en-ZA" sz="1600" dirty="0" smtClean="0"/>
              <a:t>12</a:t>
            </a:r>
            <a:r>
              <a:rPr lang="en-ZA" sz="1600" dirty="0"/>
              <a:t>. QCTO Final Review</a:t>
            </a:r>
            <a:br>
              <a:rPr lang="en-ZA" sz="1600" dirty="0"/>
            </a:br>
            <a:r>
              <a:rPr lang="en-ZA" sz="1600" b="0" cap="none" dirty="0" smtClean="0"/>
              <a:t>The QCTO accreditation committee finally reviews the report.</a:t>
            </a:r>
            <a:br>
              <a:rPr lang="en-ZA" sz="1600" b="0" cap="none" dirty="0" smtClean="0"/>
            </a:br>
            <a:r>
              <a:rPr lang="en-ZA" sz="1600" b="0" cap="none" dirty="0" smtClean="0"/>
              <a:t/>
            </a:r>
            <a:br>
              <a:rPr lang="en-ZA" sz="1600" b="0" cap="none" dirty="0" smtClean="0"/>
            </a:br>
            <a:r>
              <a:rPr lang="en-ZA" sz="1600" dirty="0" smtClean="0"/>
              <a:t>13 </a:t>
            </a:r>
            <a:r>
              <a:rPr lang="en-ZA" sz="1600" dirty="0"/>
              <a:t>&amp; 14. Non-acceptance of Verification Report</a:t>
            </a:r>
            <a:br>
              <a:rPr lang="en-ZA" sz="1600" dirty="0"/>
            </a:br>
            <a:r>
              <a:rPr lang="en-ZA" sz="1600" b="0" cap="none" dirty="0" smtClean="0"/>
              <a:t>Should the accreditation committee find any reason for not accepting the verification report, it will, by leasing with the QCTO verifier. Inform the SDP of the gaps.</a:t>
            </a:r>
            <a:br>
              <a:rPr lang="en-ZA" sz="1600" b="0" cap="none" dirty="0" smtClean="0"/>
            </a:br>
            <a:r>
              <a:rPr lang="en-ZA" sz="1600" b="0" cap="none" dirty="0" smtClean="0"/>
              <a:t>The SDP will close out the gaps and re-submit for final review by the accreditation committee.</a:t>
            </a:r>
            <a:br>
              <a:rPr lang="en-ZA" sz="1600" b="0" cap="none" dirty="0" smtClean="0"/>
            </a:br>
            <a:r>
              <a:rPr lang="en-ZA" sz="1600" b="0" cap="none" dirty="0" smtClean="0"/>
              <a:t>The SDP has the right to submit an appeal</a:t>
            </a:r>
            <a:br>
              <a:rPr lang="en-ZA" sz="1600" b="0" cap="none" dirty="0" smtClean="0"/>
            </a:br>
            <a:r>
              <a:rPr lang="en-ZA" sz="1600" b="0" cap="none" dirty="0" smtClean="0"/>
              <a:t/>
            </a:r>
            <a:br>
              <a:rPr lang="en-ZA" sz="1600" b="0" cap="none" dirty="0" smtClean="0"/>
            </a:br>
            <a:r>
              <a:rPr lang="en-ZA" sz="1600" dirty="0" smtClean="0"/>
              <a:t>15</a:t>
            </a:r>
            <a:r>
              <a:rPr lang="en-ZA" sz="1600" dirty="0"/>
              <a:t>. Acceptance of Verification Report</a:t>
            </a:r>
            <a:br>
              <a:rPr lang="en-ZA" sz="1600" dirty="0"/>
            </a:br>
            <a:r>
              <a:rPr lang="en-ZA" sz="1600" b="0" cap="none" dirty="0" smtClean="0"/>
              <a:t>If the outcome is favourable, the QCTO issues an accreditation certificate to the SDP</a:t>
            </a:r>
            <a:r>
              <a:rPr lang="en-ZA" sz="1600" dirty="0"/>
              <a:t/>
            </a:r>
            <a:br>
              <a:rPr lang="en-ZA" sz="1600" dirty="0"/>
            </a:br>
            <a:endParaRPr lang="en-US" sz="1600" dirty="0"/>
          </a:p>
        </p:txBody>
      </p:sp>
      <p:sp>
        <p:nvSpPr>
          <p:cNvPr id="3" name="Text Placeholder 2"/>
          <p:cNvSpPr>
            <a:spLocks noGrp="1"/>
          </p:cNvSpPr>
          <p:nvPr>
            <p:ph type="body" idx="1"/>
          </p:nvPr>
        </p:nvSpPr>
        <p:spPr>
          <a:xfrm>
            <a:off x="2646218" y="606859"/>
            <a:ext cx="8936182" cy="982098"/>
          </a:xfrm>
        </p:spPr>
        <p:txBody>
          <a:bodyPr/>
          <a:lstStyle/>
          <a:p>
            <a:pPr algn="ctr"/>
            <a:r>
              <a:rPr lang="en-ZA" sz="2800" b="1" dirty="0" smtClean="0">
                <a:solidFill>
                  <a:schemeClr val="tx1"/>
                </a:solidFill>
              </a:rPr>
              <a:t>Phase </a:t>
            </a:r>
            <a:r>
              <a:rPr lang="en-ZA" sz="2800" b="1" dirty="0">
                <a:solidFill>
                  <a:schemeClr val="tx1"/>
                </a:solidFill>
              </a:rPr>
              <a:t>2 - </a:t>
            </a:r>
            <a:r>
              <a:rPr lang="en-ZA" sz="2800" b="1" dirty="0" smtClean="0">
                <a:solidFill>
                  <a:schemeClr val="tx1"/>
                </a:solidFill>
              </a:rPr>
              <a:t>Programme  Delivery </a:t>
            </a:r>
            <a:r>
              <a:rPr lang="en-ZA" sz="2800" b="1" dirty="0">
                <a:solidFill>
                  <a:schemeClr val="tx1"/>
                </a:solidFill>
              </a:rPr>
              <a:t>R</a:t>
            </a:r>
            <a:r>
              <a:rPr lang="en-ZA" sz="2800" b="1" dirty="0" smtClean="0">
                <a:solidFill>
                  <a:schemeClr val="tx1"/>
                </a:solidFill>
              </a:rPr>
              <a:t>eadiness:</a:t>
            </a:r>
            <a:endParaRPr lang="en-ZA" sz="2800" b="1" dirty="0">
              <a:solidFill>
                <a:schemeClr val="tx1"/>
              </a:solidFill>
            </a:endParaRPr>
          </a:p>
          <a:p>
            <a:endParaRPr lang="en-US" dirty="0"/>
          </a:p>
        </p:txBody>
      </p:sp>
      <p:sp>
        <p:nvSpPr>
          <p:cNvPr id="4" name="Slide Number Placeholder 3"/>
          <p:cNvSpPr>
            <a:spLocks noGrp="1"/>
          </p:cNvSpPr>
          <p:nvPr>
            <p:ph type="sldNum" sz="quarter" idx="12"/>
          </p:nvPr>
        </p:nvSpPr>
        <p:spPr/>
        <p:txBody>
          <a:bodyPr/>
          <a:lstStyle/>
          <a:p>
            <a:fld id="{4F170DD6-C84C-984E-83C8-F919C4C50C3E}" type="slidenum">
              <a:rPr lang="en-US" smtClean="0">
                <a:solidFill>
                  <a:prstClr val="black">
                    <a:tint val="75000"/>
                  </a:prstClr>
                </a:solidFill>
              </a:rPr>
              <a:pPr/>
              <a:t>22</a:t>
            </a:fld>
            <a:endParaRPr lang="en-US" dirty="0">
              <a:solidFill>
                <a:prstClr val="black">
                  <a:tint val="75000"/>
                </a:prstClr>
              </a:solidFill>
            </a:endParaRPr>
          </a:p>
        </p:txBody>
      </p:sp>
    </p:spTree>
    <p:extLst>
      <p:ext uri="{BB962C8B-B14F-4D97-AF65-F5344CB8AC3E}">
        <p14:creationId xmlns:p14="http://schemas.microsoft.com/office/powerpoint/2010/main" val="25879085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87783" y="789710"/>
            <a:ext cx="6917321" cy="789708"/>
          </a:xfrm>
        </p:spPr>
        <p:txBody>
          <a:bodyPr/>
          <a:lstStyle/>
          <a:p>
            <a:pPr algn="r"/>
            <a:r>
              <a:rPr lang="en-ZA" sz="2800" b="1" dirty="0" smtClean="0">
                <a:solidFill>
                  <a:schemeClr val="tx1"/>
                </a:solidFill>
                <a:ea typeface="Calibri" pitchFamily="34" charset="0"/>
                <a:cs typeface="Times New Roman" pitchFamily="18" charset="0"/>
              </a:rPr>
              <a:t>Accreditation process- Phase </a:t>
            </a:r>
            <a:r>
              <a:rPr lang="en-ZA" sz="2800" b="1" dirty="0">
                <a:solidFill>
                  <a:schemeClr val="tx1"/>
                </a:solidFill>
                <a:ea typeface="Calibri" pitchFamily="34" charset="0"/>
                <a:cs typeface="Times New Roman" pitchFamily="18" charset="0"/>
              </a:rPr>
              <a:t>2</a:t>
            </a:r>
            <a:endParaRPr lang="en-US" sz="2800" b="1" dirty="0">
              <a:solidFill>
                <a:schemeClr val="tx1"/>
              </a:solidFill>
            </a:endParaRPr>
          </a:p>
          <a:p>
            <a:endParaRPr lang="en-US" dirty="0"/>
          </a:p>
        </p:txBody>
      </p:sp>
      <p:sp>
        <p:nvSpPr>
          <p:cNvPr id="4" name="Slide Number Placeholder 3"/>
          <p:cNvSpPr>
            <a:spLocks noGrp="1"/>
          </p:cNvSpPr>
          <p:nvPr>
            <p:ph type="sldNum" sz="quarter" idx="12"/>
          </p:nvPr>
        </p:nvSpPr>
        <p:spPr/>
        <p:txBody>
          <a:bodyPr/>
          <a:lstStyle/>
          <a:p>
            <a:fld id="{4F170DD6-C84C-984E-83C8-F919C4C50C3E}" type="slidenum">
              <a:rPr lang="en-US" smtClean="0">
                <a:solidFill>
                  <a:prstClr val="black">
                    <a:tint val="75000"/>
                  </a:prstClr>
                </a:solidFill>
              </a:rPr>
              <a:pPr/>
              <a:t>23</a:t>
            </a:fld>
            <a:endParaRPr lang="en-US" dirty="0">
              <a:solidFill>
                <a:prstClr val="black">
                  <a:tint val="75000"/>
                </a:prstClr>
              </a:solidFill>
            </a:endParaRPr>
          </a:p>
        </p:txBody>
      </p:sp>
      <p:sp>
        <p:nvSpPr>
          <p:cNvPr id="2" name="Rectangle 1"/>
          <p:cNvSpPr/>
          <p:nvPr/>
        </p:nvSpPr>
        <p:spPr>
          <a:xfrm>
            <a:off x="5091014" y="1808018"/>
            <a:ext cx="1735015" cy="694859"/>
          </a:xfrm>
          <a:prstGeom prst="rect">
            <a:avLst/>
          </a:prstGeom>
          <a:solidFill>
            <a:schemeClr val="accent3">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ZA" sz="1050" b="1" dirty="0" smtClean="0"/>
              <a:t>8</a:t>
            </a:r>
          </a:p>
          <a:p>
            <a:pPr algn="ctr"/>
            <a:r>
              <a:rPr lang="en-ZA" sz="1050" b="1" dirty="0" smtClean="0"/>
              <a:t>QCTO verifier conduct site verification</a:t>
            </a:r>
            <a:endParaRPr lang="en-ZA" sz="1050" b="1" dirty="0"/>
          </a:p>
        </p:txBody>
      </p:sp>
      <p:sp>
        <p:nvSpPr>
          <p:cNvPr id="6" name="Rectangle 5"/>
          <p:cNvSpPr/>
          <p:nvPr/>
        </p:nvSpPr>
        <p:spPr>
          <a:xfrm>
            <a:off x="1081722" y="3109277"/>
            <a:ext cx="1735015" cy="788645"/>
          </a:xfrm>
          <a:prstGeom prst="rect">
            <a:avLst/>
          </a:prstGeom>
          <a:solidFill>
            <a:schemeClr val="accent3">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ZA" sz="1050" b="1" dirty="0" smtClean="0"/>
              <a:t>11</a:t>
            </a:r>
          </a:p>
          <a:p>
            <a:pPr algn="ctr"/>
            <a:r>
              <a:rPr lang="en-ZA" sz="1050" b="1" dirty="0" smtClean="0"/>
              <a:t>QCTO verifier submits report to QCTO Accreditation Committee (AC)</a:t>
            </a:r>
            <a:endParaRPr lang="en-ZA" sz="1050" b="1" dirty="0"/>
          </a:p>
        </p:txBody>
      </p:sp>
      <p:sp>
        <p:nvSpPr>
          <p:cNvPr id="7" name="Rectangle 6"/>
          <p:cNvSpPr/>
          <p:nvPr/>
        </p:nvSpPr>
        <p:spPr>
          <a:xfrm>
            <a:off x="1081722" y="4464353"/>
            <a:ext cx="1735015" cy="694859"/>
          </a:xfrm>
          <a:prstGeom prst="rect">
            <a:avLst/>
          </a:prstGeom>
          <a:solidFill>
            <a:schemeClr val="accent3">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ZA" sz="1050" b="1" dirty="0" smtClean="0"/>
              <a:t>12</a:t>
            </a:r>
          </a:p>
          <a:p>
            <a:pPr algn="ctr"/>
            <a:r>
              <a:rPr lang="en-ZA" sz="1050" b="1" dirty="0" smtClean="0"/>
              <a:t>QCTO AC reviews verification report</a:t>
            </a:r>
            <a:endParaRPr lang="en-ZA" sz="1050" b="1" dirty="0"/>
          </a:p>
        </p:txBody>
      </p:sp>
      <p:sp>
        <p:nvSpPr>
          <p:cNvPr id="8" name="Rectangle 7"/>
          <p:cNvSpPr/>
          <p:nvPr/>
        </p:nvSpPr>
        <p:spPr>
          <a:xfrm>
            <a:off x="8737597" y="3109276"/>
            <a:ext cx="1735015" cy="69485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ZA" sz="1050" b="1" dirty="0" smtClean="0"/>
              <a:t>10</a:t>
            </a:r>
          </a:p>
          <a:p>
            <a:pPr algn="ctr"/>
            <a:r>
              <a:rPr lang="en-ZA" sz="1050" b="1" dirty="0" smtClean="0"/>
              <a:t>SDP closes out the gaps</a:t>
            </a:r>
            <a:endParaRPr lang="en-ZA" sz="1050" b="1" dirty="0"/>
          </a:p>
        </p:txBody>
      </p:sp>
      <p:sp>
        <p:nvSpPr>
          <p:cNvPr id="9" name="Rectangle 8"/>
          <p:cNvSpPr/>
          <p:nvPr/>
        </p:nvSpPr>
        <p:spPr>
          <a:xfrm>
            <a:off x="8737597" y="4131636"/>
            <a:ext cx="1735015" cy="69485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ZA" sz="1050" b="1" dirty="0" smtClean="0"/>
              <a:t>14</a:t>
            </a:r>
          </a:p>
          <a:p>
            <a:pPr algn="ctr"/>
            <a:r>
              <a:rPr lang="en-ZA" sz="1050" b="1" dirty="0" smtClean="0"/>
              <a:t>QCTO informs SDP of outcome (Decline)</a:t>
            </a:r>
            <a:endParaRPr lang="en-ZA" sz="1050" b="1" dirty="0"/>
          </a:p>
        </p:txBody>
      </p:sp>
      <p:sp>
        <p:nvSpPr>
          <p:cNvPr id="10" name="Rectangle 9"/>
          <p:cNvSpPr/>
          <p:nvPr/>
        </p:nvSpPr>
        <p:spPr>
          <a:xfrm>
            <a:off x="8740795" y="5159212"/>
            <a:ext cx="1735015" cy="694859"/>
          </a:xfrm>
          <a:prstGeom prst="rect">
            <a:avLst/>
          </a:prstGeom>
          <a:solidFill>
            <a:schemeClr val="accent3">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ZA" sz="1050" b="1" dirty="0" smtClean="0"/>
              <a:t>15</a:t>
            </a:r>
          </a:p>
          <a:p>
            <a:pPr algn="ctr"/>
            <a:r>
              <a:rPr lang="en-ZA" sz="1050" b="1" dirty="0" smtClean="0"/>
              <a:t>QCTO issues Accreditation Certificate</a:t>
            </a:r>
            <a:endParaRPr lang="en-ZA" sz="1050" b="1" dirty="0"/>
          </a:p>
        </p:txBody>
      </p:sp>
      <p:sp>
        <p:nvSpPr>
          <p:cNvPr id="11" name="Rectangle 10"/>
          <p:cNvSpPr/>
          <p:nvPr/>
        </p:nvSpPr>
        <p:spPr>
          <a:xfrm>
            <a:off x="10609384" y="2045677"/>
            <a:ext cx="973016"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ZA" sz="1050" dirty="0" smtClean="0"/>
              <a:t>PHASE II</a:t>
            </a:r>
            <a:endParaRPr lang="en-ZA" sz="1050" dirty="0"/>
          </a:p>
        </p:txBody>
      </p:sp>
      <p:sp>
        <p:nvSpPr>
          <p:cNvPr id="12" name="Flowchart: Decision 11"/>
          <p:cNvSpPr/>
          <p:nvPr/>
        </p:nvSpPr>
        <p:spPr>
          <a:xfrm>
            <a:off x="5091013" y="3109277"/>
            <a:ext cx="1735015" cy="694859"/>
          </a:xfrm>
          <a:prstGeom prst="flowChartDecision">
            <a:avLst/>
          </a:prstGeom>
          <a:solidFill>
            <a:schemeClr val="accent3">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ZA" sz="1050" b="1" dirty="0" smtClean="0"/>
              <a:t>9</a:t>
            </a:r>
          </a:p>
          <a:p>
            <a:pPr algn="ctr"/>
            <a:r>
              <a:rPr lang="en-ZA" sz="1050" b="1" dirty="0" smtClean="0"/>
              <a:t>SDP Compliant</a:t>
            </a:r>
            <a:endParaRPr lang="en-ZA" sz="1050" b="1" dirty="0"/>
          </a:p>
        </p:txBody>
      </p:sp>
      <p:sp>
        <p:nvSpPr>
          <p:cNvPr id="13" name="Flowchart: Decision 12"/>
          <p:cNvSpPr/>
          <p:nvPr/>
        </p:nvSpPr>
        <p:spPr>
          <a:xfrm>
            <a:off x="5137905" y="4464353"/>
            <a:ext cx="1688123" cy="694859"/>
          </a:xfrm>
          <a:prstGeom prst="flowChartDecision">
            <a:avLst/>
          </a:prstGeom>
          <a:solidFill>
            <a:schemeClr val="accent3">
              <a:lumMod val="75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ZA" sz="1050" dirty="0" smtClean="0"/>
              <a:t>13</a:t>
            </a:r>
          </a:p>
          <a:p>
            <a:pPr algn="ctr"/>
            <a:r>
              <a:rPr lang="en-ZA" sz="1050" dirty="0" smtClean="0"/>
              <a:t>AC accepts</a:t>
            </a:r>
            <a:endParaRPr lang="en-ZA" sz="1050" dirty="0"/>
          </a:p>
        </p:txBody>
      </p:sp>
      <p:cxnSp>
        <p:nvCxnSpPr>
          <p:cNvPr id="15" name="Straight Arrow Connector 14"/>
          <p:cNvCxnSpPr/>
          <p:nvPr/>
        </p:nvCxnSpPr>
        <p:spPr>
          <a:xfrm>
            <a:off x="1949229" y="3997569"/>
            <a:ext cx="0" cy="37513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a:off x="3004305" y="4826495"/>
            <a:ext cx="2001449"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3" name="Straight Arrow Connector 22"/>
          <p:cNvCxnSpPr/>
          <p:nvPr/>
        </p:nvCxnSpPr>
        <p:spPr>
          <a:xfrm flipH="1">
            <a:off x="3004305" y="3456705"/>
            <a:ext cx="191938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7" name="Straight Arrow Connector 26"/>
          <p:cNvCxnSpPr/>
          <p:nvPr/>
        </p:nvCxnSpPr>
        <p:spPr>
          <a:xfrm>
            <a:off x="5958520" y="2625969"/>
            <a:ext cx="0" cy="39858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9" name="Straight Arrow Connector 28"/>
          <p:cNvCxnSpPr/>
          <p:nvPr/>
        </p:nvCxnSpPr>
        <p:spPr>
          <a:xfrm>
            <a:off x="6993348" y="3456705"/>
            <a:ext cx="1623114"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32" name="Straight Connector 31"/>
          <p:cNvCxnSpPr/>
          <p:nvPr/>
        </p:nvCxnSpPr>
        <p:spPr>
          <a:xfrm flipV="1">
            <a:off x="9605104" y="2155447"/>
            <a:ext cx="0" cy="869107"/>
          </a:xfrm>
          <a:prstGeom prst="line">
            <a:avLst/>
          </a:prstGeom>
        </p:spPr>
        <p:style>
          <a:lnRef idx="2">
            <a:schemeClr val="accent2"/>
          </a:lnRef>
          <a:fillRef idx="0">
            <a:schemeClr val="accent2"/>
          </a:fillRef>
          <a:effectRef idx="1">
            <a:schemeClr val="accent2"/>
          </a:effectRef>
          <a:fontRef idx="minor">
            <a:schemeClr val="tx1"/>
          </a:fontRef>
        </p:style>
      </p:cxnSp>
      <p:cxnSp>
        <p:nvCxnSpPr>
          <p:cNvPr id="34" name="Straight Arrow Connector 33"/>
          <p:cNvCxnSpPr/>
          <p:nvPr/>
        </p:nvCxnSpPr>
        <p:spPr>
          <a:xfrm flipH="1">
            <a:off x="6993348" y="2155447"/>
            <a:ext cx="2611756"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36" name="Straight Connector 35"/>
          <p:cNvCxnSpPr/>
          <p:nvPr/>
        </p:nvCxnSpPr>
        <p:spPr>
          <a:xfrm>
            <a:off x="5981966" y="5310554"/>
            <a:ext cx="0" cy="196087"/>
          </a:xfrm>
          <a:prstGeom prst="line">
            <a:avLst/>
          </a:prstGeom>
        </p:spPr>
        <p:style>
          <a:lnRef idx="2">
            <a:schemeClr val="dk1"/>
          </a:lnRef>
          <a:fillRef idx="0">
            <a:schemeClr val="dk1"/>
          </a:fillRef>
          <a:effectRef idx="1">
            <a:schemeClr val="dk1"/>
          </a:effectRef>
          <a:fontRef idx="minor">
            <a:schemeClr val="tx1"/>
          </a:fontRef>
        </p:style>
      </p:cxnSp>
      <p:cxnSp>
        <p:nvCxnSpPr>
          <p:cNvPr id="38" name="Straight Connector 37"/>
          <p:cNvCxnSpPr/>
          <p:nvPr/>
        </p:nvCxnSpPr>
        <p:spPr>
          <a:xfrm flipV="1">
            <a:off x="5958520" y="4185138"/>
            <a:ext cx="0" cy="187570"/>
          </a:xfrm>
          <a:prstGeom prst="line">
            <a:avLst/>
          </a:prstGeom>
        </p:spPr>
        <p:style>
          <a:lnRef idx="2">
            <a:schemeClr val="accent2"/>
          </a:lnRef>
          <a:fillRef idx="0">
            <a:schemeClr val="accent2"/>
          </a:fillRef>
          <a:effectRef idx="1">
            <a:schemeClr val="accent2"/>
          </a:effectRef>
          <a:fontRef idx="minor">
            <a:schemeClr val="tx1"/>
          </a:fontRef>
        </p:style>
      </p:cxnSp>
      <p:cxnSp>
        <p:nvCxnSpPr>
          <p:cNvPr id="40" name="Straight Arrow Connector 39"/>
          <p:cNvCxnSpPr/>
          <p:nvPr/>
        </p:nvCxnSpPr>
        <p:spPr>
          <a:xfrm>
            <a:off x="5981966" y="5506641"/>
            <a:ext cx="263449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2" name="Straight Arrow Connector 41"/>
          <p:cNvCxnSpPr/>
          <p:nvPr/>
        </p:nvCxnSpPr>
        <p:spPr>
          <a:xfrm>
            <a:off x="5958520" y="4185138"/>
            <a:ext cx="2657942"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46" name="Straight Connector 45"/>
          <p:cNvCxnSpPr/>
          <p:nvPr/>
        </p:nvCxnSpPr>
        <p:spPr>
          <a:xfrm>
            <a:off x="2687783" y="1477108"/>
            <a:ext cx="0" cy="678339"/>
          </a:xfrm>
          <a:prstGeom prst="line">
            <a:avLst/>
          </a:prstGeom>
        </p:spPr>
        <p:style>
          <a:lnRef idx="2">
            <a:schemeClr val="dk1"/>
          </a:lnRef>
          <a:fillRef idx="0">
            <a:schemeClr val="dk1"/>
          </a:fillRef>
          <a:effectRef idx="1">
            <a:schemeClr val="dk1"/>
          </a:effectRef>
          <a:fontRef idx="minor">
            <a:schemeClr val="tx1"/>
          </a:fontRef>
        </p:style>
      </p:cxnSp>
      <p:cxnSp>
        <p:nvCxnSpPr>
          <p:cNvPr id="48" name="Straight Arrow Connector 47"/>
          <p:cNvCxnSpPr/>
          <p:nvPr/>
        </p:nvCxnSpPr>
        <p:spPr>
          <a:xfrm>
            <a:off x="2687783" y="2155447"/>
            <a:ext cx="231797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9" name="Oval 48"/>
          <p:cNvSpPr/>
          <p:nvPr/>
        </p:nvSpPr>
        <p:spPr>
          <a:xfrm>
            <a:off x="5091013" y="3997569"/>
            <a:ext cx="681537" cy="480647"/>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ZA" sz="1050" b="1" dirty="0" smtClean="0"/>
              <a:t>NO</a:t>
            </a:r>
            <a:endParaRPr lang="en-ZA" sz="1050" b="1" dirty="0"/>
          </a:p>
        </p:txBody>
      </p:sp>
      <p:sp>
        <p:nvSpPr>
          <p:cNvPr id="50" name="Oval 49"/>
          <p:cNvSpPr/>
          <p:nvPr/>
        </p:nvSpPr>
        <p:spPr>
          <a:xfrm>
            <a:off x="6987399" y="2905426"/>
            <a:ext cx="681537" cy="480647"/>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ZA" sz="1050" b="1" dirty="0" smtClean="0"/>
              <a:t>NO</a:t>
            </a:r>
            <a:endParaRPr lang="en-ZA" sz="1050" b="1" dirty="0"/>
          </a:p>
        </p:txBody>
      </p:sp>
      <p:sp>
        <p:nvSpPr>
          <p:cNvPr id="51" name="Oval 50"/>
          <p:cNvSpPr/>
          <p:nvPr/>
        </p:nvSpPr>
        <p:spPr>
          <a:xfrm>
            <a:off x="3613106" y="2866699"/>
            <a:ext cx="681537" cy="485154"/>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ZA" sz="1050" b="1" dirty="0" smtClean="0"/>
              <a:t>YES</a:t>
            </a:r>
            <a:endParaRPr lang="en-ZA" sz="1050" b="1" dirty="0"/>
          </a:p>
        </p:txBody>
      </p:sp>
      <p:sp>
        <p:nvSpPr>
          <p:cNvPr id="52" name="Oval 51"/>
          <p:cNvSpPr/>
          <p:nvPr/>
        </p:nvSpPr>
        <p:spPr>
          <a:xfrm>
            <a:off x="5144122" y="5138433"/>
            <a:ext cx="634644" cy="480648"/>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ZA" sz="1050" dirty="0" smtClean="0"/>
              <a:t>YES</a:t>
            </a:r>
            <a:endParaRPr lang="en-ZA" sz="1050" dirty="0"/>
          </a:p>
        </p:txBody>
      </p:sp>
    </p:spTree>
    <p:extLst>
      <p:ext uri="{BB962C8B-B14F-4D97-AF65-F5344CB8AC3E}">
        <p14:creationId xmlns:p14="http://schemas.microsoft.com/office/powerpoint/2010/main" val="8141830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587" y="1618938"/>
            <a:ext cx="10696697" cy="4737415"/>
          </a:xfrm>
        </p:spPr>
        <p:txBody>
          <a:bodyPr/>
          <a:lstStyle/>
          <a:p>
            <a:pPr lvl="0"/>
            <a:r>
              <a:rPr lang="en-ZA" sz="1800" cap="none" dirty="0" smtClean="0"/>
              <a:t>For list of registered occupational qualifications and trades, kindly follow the below hyper-link:</a:t>
            </a:r>
            <a:br>
              <a:rPr lang="en-ZA" sz="1800" cap="none" dirty="0" smtClean="0"/>
            </a:br>
            <a:r>
              <a:rPr lang="en-ZA" sz="1800" cap="none" dirty="0" smtClean="0"/>
              <a:t> </a:t>
            </a:r>
            <a:br>
              <a:rPr lang="en-ZA" sz="1800" cap="none" dirty="0" smtClean="0"/>
            </a:br>
            <a:r>
              <a:rPr lang="en-ZA" sz="1800" u="sng" cap="none" dirty="0" smtClean="0">
                <a:hlinkClick r:id="rId3"/>
              </a:rPr>
              <a:t>http://www.Google.Co.Za/url?Sa=t&amp;rct=j&amp;q=&amp;esrc=s&amp;source=web&amp;cd=4&amp;cad=rja&amp;uact=8&amp;ved=0ahukewis8qw8hlxaahuml8akhzchalaqjbaiotad&amp;url=http%3a%2f%2fwww.Qcto.Org.Za%2findex.Php%2fservices%2fqualifications&amp;usg=aovvaw0ljhq_9_whrpnvg7yc_blx</a:t>
            </a:r>
            <a:r>
              <a:rPr lang="en-ZA" sz="1800" cap="none" dirty="0" smtClean="0"/>
              <a:t/>
            </a:r>
            <a:br>
              <a:rPr lang="en-ZA" sz="1800" cap="none" dirty="0" smtClean="0"/>
            </a:br>
            <a:r>
              <a:rPr lang="en-ZA" sz="1800" cap="none" dirty="0" smtClean="0"/>
              <a:t> </a:t>
            </a:r>
            <a:br>
              <a:rPr lang="en-ZA" sz="1800" cap="none" dirty="0" smtClean="0"/>
            </a:br>
            <a:r>
              <a:rPr lang="en-ZA" sz="1800" cap="none" dirty="0" smtClean="0"/>
              <a:t> For accreditation with the QCTO kindly follow the below hyper-link:</a:t>
            </a:r>
            <a:br>
              <a:rPr lang="en-ZA" sz="1800" cap="none" dirty="0" smtClean="0"/>
            </a:br>
            <a:r>
              <a:rPr lang="en-ZA" sz="1800" cap="none" dirty="0" smtClean="0"/>
              <a:t> </a:t>
            </a:r>
            <a:br>
              <a:rPr lang="en-ZA" sz="1800" cap="none" dirty="0" smtClean="0"/>
            </a:br>
            <a:r>
              <a:rPr lang="en-ZA" sz="1800" u="sng" cap="none" dirty="0" smtClean="0">
                <a:hlinkClick r:id="rId4"/>
              </a:rPr>
              <a:t>http://www.Google.Co.Za/url?Sa=t&amp;rct=j&amp;q=&amp;esrc=s&amp;source=web&amp;cd=2&amp;cad=rja&amp;uact=8&amp;ved=0ahukewis8qw8hlxaahuml8akhzchalaqjbaimtab&amp;url=http%3a%2f%2fwww.Qcto.Org.Za%2findex.Php%2fservices%2faccreditation&amp;usg=aovvaw1dqyehxskinyqxfztwuwui</a:t>
            </a:r>
            <a:r>
              <a:rPr lang="en-ZA" sz="1800" cap="none" dirty="0" smtClean="0"/>
              <a:t/>
            </a:r>
            <a:br>
              <a:rPr lang="en-ZA" sz="1800" cap="none" dirty="0" smtClean="0"/>
            </a:br>
            <a:r>
              <a:rPr lang="en-US" sz="1800" cap="none" dirty="0" smtClean="0"/>
              <a:t> </a:t>
            </a:r>
            <a:r>
              <a:rPr lang="en-ZA" sz="1800" cap="none" dirty="0" smtClean="0"/>
              <a:t/>
            </a:r>
            <a:br>
              <a:rPr lang="en-ZA" sz="1800" cap="none" dirty="0" smtClean="0"/>
            </a:br>
            <a:r>
              <a:rPr lang="en-US" sz="1800" cap="none" dirty="0" smtClean="0"/>
              <a:t> </a:t>
            </a:r>
            <a:r>
              <a:rPr lang="en-ZA" sz="1800" cap="none" dirty="0" smtClean="0"/>
              <a:t/>
            </a:r>
            <a:br>
              <a:rPr lang="en-ZA" sz="1800" cap="none" dirty="0" smtClean="0"/>
            </a:br>
            <a:r>
              <a:rPr lang="en-US" sz="1800" cap="none" dirty="0" smtClean="0"/>
              <a:t>For any enquiry on the above, kindly contact the QCTO (</a:t>
            </a:r>
            <a:r>
              <a:rPr lang="en-US" sz="1800" cap="none" dirty="0"/>
              <a:t>M</a:t>
            </a:r>
            <a:r>
              <a:rPr lang="en-US" sz="1800" cap="none" dirty="0" smtClean="0"/>
              <a:t>s. </a:t>
            </a:r>
            <a:r>
              <a:rPr lang="en-US" sz="1800" cap="none" dirty="0" err="1" smtClean="0"/>
              <a:t>Bongiwe</a:t>
            </a:r>
            <a:r>
              <a:rPr lang="en-US" sz="1800" cap="none" dirty="0" smtClean="0"/>
              <a:t> </a:t>
            </a:r>
            <a:r>
              <a:rPr lang="en-US" sz="1800" cap="none" dirty="0" err="1"/>
              <a:t>M</a:t>
            </a:r>
            <a:r>
              <a:rPr lang="en-US" sz="1800" cap="none" dirty="0" err="1" smtClean="0"/>
              <a:t>akopi</a:t>
            </a:r>
            <a:r>
              <a:rPr lang="en-US" sz="1800" cap="none" dirty="0" smtClean="0"/>
              <a:t> or  </a:t>
            </a:r>
            <a:r>
              <a:rPr lang="en-US" sz="1800" cap="none" dirty="0"/>
              <a:t>M</a:t>
            </a:r>
            <a:r>
              <a:rPr lang="en-US" sz="1800" cap="none" dirty="0" smtClean="0"/>
              <a:t>r. Phineas </a:t>
            </a:r>
            <a:r>
              <a:rPr lang="en-US" sz="1800" cap="none" dirty="0" err="1"/>
              <a:t>M</a:t>
            </a:r>
            <a:r>
              <a:rPr lang="en-US" sz="1800" cap="none" dirty="0" err="1" smtClean="0"/>
              <a:t>akhotha</a:t>
            </a:r>
            <a:r>
              <a:rPr lang="en-US" sz="1800" cap="none" dirty="0" smtClean="0"/>
              <a:t>) using the following details:  (012) 003 1800 and their email addresses in this email, or the FP&amp;M SETA using the contacts below:</a:t>
            </a:r>
            <a:r>
              <a:rPr lang="en-ZA" sz="1800" dirty="0"/>
              <a:t/>
            </a:r>
            <a:br>
              <a:rPr lang="en-ZA" sz="1800" dirty="0"/>
            </a:br>
            <a:r>
              <a:rPr lang="en-US" sz="1800" dirty="0"/>
              <a:t> </a:t>
            </a:r>
            <a:r>
              <a:rPr lang="en-ZA" sz="1800" dirty="0"/>
              <a:t/>
            </a:r>
            <a:br>
              <a:rPr lang="en-ZA" sz="1800" dirty="0"/>
            </a:br>
            <a:endParaRPr lang="en-ZA" sz="1800" dirty="0"/>
          </a:p>
        </p:txBody>
      </p:sp>
      <p:sp>
        <p:nvSpPr>
          <p:cNvPr id="3" name="Text Placeholder 2"/>
          <p:cNvSpPr>
            <a:spLocks noGrp="1"/>
          </p:cNvSpPr>
          <p:nvPr>
            <p:ph type="body" idx="1"/>
          </p:nvPr>
        </p:nvSpPr>
        <p:spPr>
          <a:xfrm>
            <a:off x="2623279" y="254834"/>
            <a:ext cx="8959122" cy="869428"/>
          </a:xfrm>
        </p:spPr>
        <p:txBody>
          <a:bodyPr/>
          <a:lstStyle/>
          <a:p>
            <a:pPr algn="ctr"/>
            <a:r>
              <a:rPr lang="en-US" sz="2400" b="1" dirty="0">
                <a:solidFill>
                  <a:schemeClr val="tx1"/>
                </a:solidFill>
              </a:rPr>
              <a:t>Accreditations application Guidelines and Forms with the QCTO</a:t>
            </a:r>
            <a:endParaRPr lang="en-ZA" sz="2400" b="1" dirty="0">
              <a:solidFill>
                <a:schemeClr val="tx1"/>
              </a:solidFill>
            </a:endParaRPr>
          </a:p>
        </p:txBody>
      </p:sp>
      <p:sp>
        <p:nvSpPr>
          <p:cNvPr id="4" name="Slide Number Placeholder 3"/>
          <p:cNvSpPr>
            <a:spLocks noGrp="1"/>
          </p:cNvSpPr>
          <p:nvPr>
            <p:ph type="sldNum" sz="quarter" idx="12"/>
          </p:nvPr>
        </p:nvSpPr>
        <p:spPr/>
        <p:txBody>
          <a:bodyPr/>
          <a:lstStyle/>
          <a:p>
            <a:fld id="{4F170DD6-C84C-984E-83C8-F919C4C50C3E}" type="slidenum">
              <a:rPr lang="en-US" smtClean="0">
                <a:solidFill>
                  <a:prstClr val="black">
                    <a:tint val="75000"/>
                  </a:prstClr>
                </a:solidFill>
              </a:rPr>
              <a:pPr/>
              <a:t>24</a:t>
            </a:fld>
            <a:endParaRPr lang="en-US" dirty="0">
              <a:solidFill>
                <a:prstClr val="black">
                  <a:tint val="75000"/>
                </a:prstClr>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871001568"/>
              </p:ext>
            </p:extLst>
          </p:nvPr>
        </p:nvGraphicFramePr>
        <p:xfrm>
          <a:off x="10720917" y="5881691"/>
          <a:ext cx="733425" cy="438150"/>
        </p:xfrm>
        <a:graphic>
          <a:graphicData uri="http://schemas.openxmlformats.org/presentationml/2006/ole">
            <mc:AlternateContent xmlns:mc="http://schemas.openxmlformats.org/markup-compatibility/2006">
              <mc:Choice xmlns:v="urn:schemas-microsoft-com:vml" Requires="v">
                <p:oleObj spid="_x0000_s1042" name="Packager Shell Object" showAsIcon="1" r:id="rId5" imgW="732960" imgH="437760" progId="Package">
                  <p:embed/>
                </p:oleObj>
              </mc:Choice>
              <mc:Fallback>
                <p:oleObj name="Packager Shell Object" showAsIcon="1" r:id="rId5" imgW="732960" imgH="437760" progId="Package">
                  <p:embed/>
                  <p:pic>
                    <p:nvPicPr>
                      <p:cNvPr id="0" name=""/>
                      <p:cNvPicPr/>
                      <p:nvPr/>
                    </p:nvPicPr>
                    <p:blipFill>
                      <a:blip r:embed="rId6"/>
                      <a:stretch>
                        <a:fillRect/>
                      </a:stretch>
                    </p:blipFill>
                    <p:spPr>
                      <a:xfrm>
                        <a:off x="10720917" y="5881691"/>
                        <a:ext cx="733425" cy="438150"/>
                      </a:xfrm>
                      <a:prstGeom prst="rect">
                        <a:avLst/>
                      </a:prstGeom>
                    </p:spPr>
                  </p:pic>
                </p:oleObj>
              </mc:Fallback>
            </mc:AlternateContent>
          </a:graphicData>
        </a:graphic>
      </p:graphicFrame>
    </p:spTree>
    <p:extLst>
      <p:ext uri="{BB962C8B-B14F-4D97-AF65-F5344CB8AC3E}">
        <p14:creationId xmlns:p14="http://schemas.microsoft.com/office/powerpoint/2010/main" val="1800739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964" y="2216726"/>
            <a:ext cx="10903526" cy="3574473"/>
          </a:xfrm>
        </p:spPr>
        <p:txBody>
          <a:bodyPr/>
          <a:lstStyle/>
          <a:p>
            <a:r>
              <a:rPr lang="en-US" sz="1600" dirty="0" smtClean="0"/>
              <a:t>1</a:t>
            </a:r>
            <a:r>
              <a:rPr lang="en-US" sz="1600" cap="none" dirty="0" smtClean="0"/>
              <a:t>.  </a:t>
            </a:r>
            <a:r>
              <a:rPr lang="en-US" sz="1600" b="0" cap="none" dirty="0" smtClean="0"/>
              <a:t>The FP&amp;M SETA ‘S Migration Strategy developed.</a:t>
            </a:r>
            <a:br>
              <a:rPr lang="en-US" sz="1600" b="0" cap="none" dirty="0" smtClean="0"/>
            </a:br>
            <a:r>
              <a:rPr lang="en-US" sz="1600" b="0" cap="none" dirty="0" smtClean="0"/>
              <a:t/>
            </a:r>
            <a:br>
              <a:rPr lang="en-US" sz="1600" b="0" cap="none" dirty="0" smtClean="0"/>
            </a:br>
            <a:r>
              <a:rPr lang="en-US" sz="1600" dirty="0" smtClean="0"/>
              <a:t>2.  </a:t>
            </a:r>
            <a:r>
              <a:rPr lang="en-ZA" sz="1600" b="0" cap="none" dirty="0" smtClean="0"/>
              <a:t>Schedule of AQP consultative </a:t>
            </a:r>
            <a:r>
              <a:rPr lang="en-ZA" sz="1600" b="0" cap="none" dirty="0"/>
              <a:t>w</a:t>
            </a:r>
            <a:r>
              <a:rPr lang="en-ZA" sz="1600" b="0" cap="none" dirty="0" smtClean="0"/>
              <a:t>orkshops </a:t>
            </a:r>
            <a:r>
              <a:rPr lang="en-ZA" sz="1600" b="0" cap="none" dirty="0"/>
              <a:t>d</a:t>
            </a:r>
            <a:r>
              <a:rPr lang="en-ZA" sz="1600" b="0" cap="none" dirty="0" smtClean="0"/>
              <a:t>eveloped and communicated to </a:t>
            </a:r>
            <a:r>
              <a:rPr lang="en-ZA" sz="1600" b="0" cap="none" dirty="0"/>
              <a:t>t</a:t>
            </a:r>
            <a:r>
              <a:rPr lang="en-ZA" sz="1600" b="0" cap="none" dirty="0" smtClean="0"/>
              <a:t>he FP&amp;M SETA subsectors.</a:t>
            </a:r>
            <a:br>
              <a:rPr lang="en-ZA" sz="1600" b="0" cap="none" dirty="0" smtClean="0"/>
            </a:br>
            <a:r>
              <a:rPr lang="en-ZA" sz="1600" b="0" dirty="0"/>
              <a:t/>
            </a:r>
            <a:br>
              <a:rPr lang="en-ZA" sz="1600" b="0" dirty="0"/>
            </a:br>
            <a:r>
              <a:rPr lang="en-ZA" sz="1600" dirty="0" smtClean="0"/>
              <a:t>3.  </a:t>
            </a:r>
            <a:r>
              <a:rPr lang="en-ZA" sz="1600" b="0" cap="none" dirty="0" smtClean="0"/>
              <a:t>Partnerships with </a:t>
            </a:r>
            <a:r>
              <a:rPr lang="en-ZA" sz="1600" b="0" cap="none" dirty="0"/>
              <a:t>t</a:t>
            </a:r>
            <a:r>
              <a:rPr lang="en-ZA" sz="1600" b="0" cap="none" dirty="0" smtClean="0"/>
              <a:t>he sub-sectors in </a:t>
            </a:r>
            <a:r>
              <a:rPr lang="en-ZA" sz="1600" b="0" cap="none" dirty="0"/>
              <a:t>a</a:t>
            </a:r>
            <a:r>
              <a:rPr lang="en-ZA" sz="1600" b="0" cap="none" dirty="0" smtClean="0"/>
              <a:t>ppointing Subject Matter Experts to assist in performing the Quality Assurance function.</a:t>
            </a:r>
            <a:br>
              <a:rPr lang="en-ZA" sz="1600" b="0" cap="none" dirty="0" smtClean="0"/>
            </a:br>
            <a:r>
              <a:rPr lang="en-ZA" sz="1600" b="0" cap="none" dirty="0" smtClean="0"/>
              <a:t/>
            </a:r>
            <a:br>
              <a:rPr lang="en-ZA" sz="1600" b="0" cap="none" dirty="0" smtClean="0"/>
            </a:br>
            <a:r>
              <a:rPr lang="en-ZA" sz="1600" dirty="0" smtClean="0"/>
              <a:t>4.  </a:t>
            </a:r>
            <a:r>
              <a:rPr lang="en-ZA" sz="1600" b="0" cap="none" dirty="0" smtClean="0"/>
              <a:t>The Assessment Strategy, including </a:t>
            </a:r>
            <a:r>
              <a:rPr lang="en-ZA" sz="1600" b="0" cap="none" dirty="0"/>
              <a:t>t</a:t>
            </a:r>
            <a:r>
              <a:rPr lang="en-ZA" sz="1600" b="0" cap="none" dirty="0" smtClean="0"/>
              <a:t>he Development of </a:t>
            </a:r>
            <a:r>
              <a:rPr lang="en-ZA" sz="1600" b="0" cap="none" dirty="0"/>
              <a:t>t</a:t>
            </a:r>
            <a:r>
              <a:rPr lang="en-ZA" sz="1600" b="0" cap="none" dirty="0" smtClean="0"/>
              <a:t>he Assessment Tools, Recommendation of SDP Accreditations, Accreditation of Assessment Centres, Registrations of Subject Matter Assessors &amp; Moderators.</a:t>
            </a:r>
            <a:br>
              <a:rPr lang="en-ZA" sz="1600" b="0" cap="none" dirty="0" smtClean="0"/>
            </a:br>
            <a:r>
              <a:rPr lang="en-ZA" sz="1600" b="0" dirty="0"/>
              <a:t/>
            </a:r>
            <a:br>
              <a:rPr lang="en-ZA" sz="1600" b="0" dirty="0"/>
            </a:br>
            <a:r>
              <a:rPr lang="en-ZA" sz="1600" dirty="0" smtClean="0"/>
              <a:t>5. </a:t>
            </a:r>
            <a:r>
              <a:rPr lang="en-ZA" sz="1600" cap="none" dirty="0" smtClean="0"/>
              <a:t> </a:t>
            </a:r>
            <a:r>
              <a:rPr lang="en-ZA" sz="1600" b="0" cap="none" dirty="0" smtClean="0"/>
              <a:t>The </a:t>
            </a:r>
            <a:r>
              <a:rPr lang="en-ZA" sz="1600" b="0" cap="none" dirty="0"/>
              <a:t>t</a:t>
            </a:r>
            <a:r>
              <a:rPr lang="en-ZA" sz="1600" b="0" cap="none" dirty="0" smtClean="0"/>
              <a:t>each out </a:t>
            </a:r>
            <a:r>
              <a:rPr lang="en-ZA" sz="1600" b="0" cap="none" dirty="0"/>
              <a:t>s</a:t>
            </a:r>
            <a:r>
              <a:rPr lang="en-ZA" sz="1600" b="0" cap="none" dirty="0" smtClean="0"/>
              <a:t>trategy </a:t>
            </a:r>
            <a:r>
              <a:rPr lang="en-ZA" sz="1600" b="0" cap="none" dirty="0"/>
              <a:t>w</a:t>
            </a:r>
            <a:r>
              <a:rPr lang="en-ZA" sz="1600" b="0" cap="none" dirty="0" smtClean="0"/>
              <a:t>ith regards to </a:t>
            </a:r>
            <a:r>
              <a:rPr lang="en-ZA" sz="1600" b="0" cap="none" dirty="0"/>
              <a:t>t</a:t>
            </a:r>
            <a:r>
              <a:rPr lang="en-ZA" sz="1600" b="0" cap="none" dirty="0" smtClean="0"/>
              <a:t>he legacy </a:t>
            </a:r>
            <a:r>
              <a:rPr lang="en-ZA" sz="1600" b="0" cap="none" dirty="0"/>
              <a:t>q</a:t>
            </a:r>
            <a:r>
              <a:rPr lang="en-ZA" sz="1600" b="0" cap="none" dirty="0" smtClean="0"/>
              <a:t>ualification.</a:t>
            </a:r>
            <a:r>
              <a:rPr lang="en-ZA" sz="1600" dirty="0"/>
              <a:t/>
            </a:r>
            <a:br>
              <a:rPr lang="en-ZA" sz="1600" dirty="0"/>
            </a:br>
            <a:endParaRPr lang="en-US" sz="1600" dirty="0"/>
          </a:p>
        </p:txBody>
      </p:sp>
      <p:sp>
        <p:nvSpPr>
          <p:cNvPr id="3" name="Text Placeholder 2"/>
          <p:cNvSpPr>
            <a:spLocks noGrp="1"/>
          </p:cNvSpPr>
          <p:nvPr>
            <p:ph type="body" idx="1"/>
          </p:nvPr>
        </p:nvSpPr>
        <p:spPr>
          <a:xfrm>
            <a:off x="2646218" y="595745"/>
            <a:ext cx="8811492" cy="665019"/>
          </a:xfrm>
        </p:spPr>
        <p:txBody>
          <a:bodyPr/>
          <a:lstStyle/>
          <a:p>
            <a:pPr algn="ctr"/>
            <a:r>
              <a:rPr lang="en-US" sz="2800" b="1" dirty="0" smtClean="0">
                <a:solidFill>
                  <a:schemeClr val="tx1"/>
                </a:solidFill>
              </a:rPr>
              <a:t>The FP&amp;M SETA’S AQP Implementation Plan</a:t>
            </a:r>
            <a:endParaRPr lang="en-US" sz="2800" dirty="0">
              <a:solidFill>
                <a:schemeClr val="tx1"/>
              </a:solidFill>
            </a:endParaRPr>
          </a:p>
        </p:txBody>
      </p:sp>
      <p:sp>
        <p:nvSpPr>
          <p:cNvPr id="4" name="Slide Number Placeholder 3"/>
          <p:cNvSpPr>
            <a:spLocks noGrp="1"/>
          </p:cNvSpPr>
          <p:nvPr>
            <p:ph type="sldNum" sz="quarter" idx="12"/>
          </p:nvPr>
        </p:nvSpPr>
        <p:spPr/>
        <p:txBody>
          <a:bodyPr/>
          <a:lstStyle/>
          <a:p>
            <a:fld id="{4F170DD6-C84C-984E-83C8-F919C4C50C3E}" type="slidenum">
              <a:rPr lang="en-US" smtClean="0">
                <a:solidFill>
                  <a:prstClr val="black">
                    <a:tint val="75000"/>
                  </a:prstClr>
                </a:solidFill>
              </a:rPr>
              <a:pPr/>
              <a:t>25</a:t>
            </a:fld>
            <a:endParaRPr lang="en-US" dirty="0">
              <a:solidFill>
                <a:prstClr val="black">
                  <a:tint val="75000"/>
                </a:prstClr>
              </a:solidFill>
            </a:endParaRPr>
          </a:p>
        </p:txBody>
      </p:sp>
    </p:spTree>
    <p:extLst>
      <p:ext uri="{BB962C8B-B14F-4D97-AF65-F5344CB8AC3E}">
        <p14:creationId xmlns:p14="http://schemas.microsoft.com/office/powerpoint/2010/main" val="9834327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701636" y="599090"/>
            <a:ext cx="8759895" cy="693682"/>
          </a:xfrm>
        </p:spPr>
        <p:txBody>
          <a:bodyPr/>
          <a:lstStyle/>
          <a:p>
            <a:pPr algn="ctr"/>
            <a:r>
              <a:rPr lang="en-US" sz="2800" b="1" dirty="0" smtClean="0">
                <a:solidFill>
                  <a:schemeClr val="tx1"/>
                </a:solidFill>
              </a:rPr>
              <a:t> </a:t>
            </a:r>
            <a:r>
              <a:rPr lang="en-US" sz="2800" b="1" dirty="0" smtClean="0">
                <a:solidFill>
                  <a:schemeClr val="tx1"/>
                </a:solidFill>
                <a:latin typeface="Arial" panose="020B0604020202020204" pitchFamily="34" charset="0"/>
                <a:cs typeface="Arial" panose="020B0604020202020204" pitchFamily="34" charset="0"/>
              </a:rPr>
              <a:t>Migration Strategy</a:t>
            </a:r>
            <a:endParaRPr lang="en-US" sz="2800" b="1"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F170DD6-C84C-984E-83C8-F919C4C50C3E}" type="slidenum">
              <a:rPr lang="en-US" smtClean="0">
                <a:solidFill>
                  <a:prstClr val="black">
                    <a:tint val="75000"/>
                  </a:prstClr>
                </a:solidFill>
              </a:rPr>
              <a:pPr/>
              <a:t>26</a:t>
            </a:fld>
            <a:endParaRPr lang="en-US" dirty="0">
              <a:solidFill>
                <a:prstClr val="black">
                  <a:tint val="75000"/>
                </a:prstClr>
              </a:solidFill>
            </a:endParaRPr>
          </a:p>
        </p:txBody>
      </p:sp>
      <p:sp>
        <p:nvSpPr>
          <p:cNvPr id="6" name="Rectangle 5"/>
          <p:cNvSpPr/>
          <p:nvPr/>
        </p:nvSpPr>
        <p:spPr>
          <a:xfrm>
            <a:off x="867104" y="1979089"/>
            <a:ext cx="8292662" cy="3702104"/>
          </a:xfrm>
          <a:prstGeom prst="rect">
            <a:avLst/>
          </a:prstGeom>
        </p:spPr>
        <p:txBody>
          <a:bodyPr wrap="square">
            <a:spAutoFit/>
          </a:bodyPr>
          <a:lstStyle/>
          <a:p>
            <a:pPr marL="63500" lvl="1">
              <a:lnSpc>
                <a:spcPct val="107000"/>
              </a:lnSpc>
              <a:spcAft>
                <a:spcPts val="800"/>
              </a:spcAft>
              <a:tabLst>
                <a:tab pos="457200" algn="l"/>
              </a:tabLst>
            </a:pPr>
            <a:r>
              <a:rPr lang="en-US" dirty="0" smtClean="0">
                <a:latin typeface="Arial" panose="020B0604020202020204" pitchFamily="34" charset="0"/>
                <a:cs typeface="Arial" panose="020B0604020202020204" pitchFamily="34" charset="0"/>
              </a:rPr>
              <a:t>1. 	Policies</a:t>
            </a:r>
            <a:r>
              <a:rPr lang="en-US" dirty="0">
                <a:latin typeface="Arial" panose="020B0604020202020204" pitchFamily="34" charset="0"/>
                <a:cs typeface="Arial" panose="020B0604020202020204" pitchFamily="34" charset="0"/>
              </a:rPr>
              <a:t>’ development and reporting</a:t>
            </a:r>
            <a:br>
              <a:rPr lang="en-US" dirty="0">
                <a:latin typeface="Arial" panose="020B0604020202020204" pitchFamily="34" charset="0"/>
                <a:cs typeface="Arial" panose="020B0604020202020204" pitchFamily="34" charset="0"/>
              </a:rPr>
            </a:br>
            <a:r>
              <a:rPr lang="en-ZA" dirty="0">
                <a:latin typeface="Arial" panose="020B0604020202020204" pitchFamily="34" charset="0"/>
                <a:cs typeface="Arial" panose="020B0604020202020204" pitchFamily="34" charset="0"/>
              </a:rPr>
              <a:t/>
            </a:r>
            <a:br>
              <a:rPr lang="en-ZA" dirty="0">
                <a:latin typeface="Arial" panose="020B0604020202020204" pitchFamily="34" charset="0"/>
                <a:cs typeface="Arial" panose="020B0604020202020204" pitchFamily="34" charset="0"/>
              </a:rPr>
            </a:br>
            <a:r>
              <a:rPr lang="en-ZA" dirty="0">
                <a:latin typeface="Arial" panose="020B0604020202020204" pitchFamily="34" charset="0"/>
                <a:cs typeface="Arial" panose="020B0604020202020204" pitchFamily="34" charset="0"/>
              </a:rPr>
              <a:t>2.</a:t>
            </a:r>
            <a:r>
              <a:rPr lang="en-US" dirty="0" smtClean="0"/>
              <a:t>   </a:t>
            </a:r>
            <a:r>
              <a:rPr lang="en-US" dirty="0" smtClean="0">
                <a:latin typeface="Arial" panose="020B0604020202020204" pitchFamily="34" charset="0"/>
                <a:cs typeface="Arial" panose="020B0604020202020204" pitchFamily="34" charset="0"/>
              </a:rPr>
              <a:t>Developmental </a:t>
            </a:r>
            <a:r>
              <a:rPr lang="en-US" dirty="0">
                <a:latin typeface="Arial" panose="020B0604020202020204" pitchFamily="34" charset="0"/>
                <a:cs typeface="Arial" panose="020B0604020202020204" pitchFamily="34" charset="0"/>
              </a:rPr>
              <a:t>of Qualifications and learning </a:t>
            </a:r>
            <a:r>
              <a:rPr lang="en-US" dirty="0" smtClean="0">
                <a:latin typeface="Arial" panose="020B0604020202020204" pitchFamily="34" charset="0"/>
                <a:cs typeface="Arial" panose="020B0604020202020204" pitchFamily="34" charset="0"/>
              </a:rPr>
              <a:t>materials</a:t>
            </a:r>
          </a:p>
          <a:p>
            <a:pPr marL="63500" lvl="1">
              <a:lnSpc>
                <a:spcPct val="107000"/>
              </a:lnSpc>
              <a:spcAft>
                <a:spcPts val="800"/>
              </a:spcAft>
              <a:tabLst>
                <a:tab pos="457200" algn="l"/>
              </a:tabLst>
            </a:pP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ZA" dirty="0" smtClean="0">
                <a:latin typeface="Arial" panose="020B0604020202020204" pitchFamily="34" charset="0"/>
                <a:cs typeface="Arial" panose="020B0604020202020204" pitchFamily="34" charset="0"/>
              </a:rPr>
              <a:t>3. </a:t>
            </a:r>
            <a:r>
              <a:rPr lang="en-ZA" dirty="0">
                <a:latin typeface="Arial" panose="020B0604020202020204" pitchFamily="34" charset="0"/>
                <a:cs typeface="Arial" panose="020B0604020202020204" pitchFamily="34" charset="0"/>
              </a:rPr>
              <a:t>	</a:t>
            </a:r>
            <a:r>
              <a:rPr lang="en-ZA" dirty="0" smtClean="0">
                <a:latin typeface="Arial" panose="020B0604020202020204" pitchFamily="34" charset="0"/>
                <a:cs typeface="Arial" panose="020B0604020202020204" pitchFamily="34" charset="0"/>
              </a:rPr>
              <a:t>Annual Budget for AQP Management </a:t>
            </a:r>
          </a:p>
          <a:p>
            <a:pPr marL="63500" lvl="1">
              <a:lnSpc>
                <a:spcPct val="107000"/>
              </a:lnSpc>
              <a:spcAft>
                <a:spcPts val="800"/>
              </a:spcAft>
              <a:tabLst>
                <a:tab pos="457200" algn="l"/>
              </a:tabLst>
            </a:pPr>
            <a:endParaRPr lang="en-ZA" dirty="0" smtClean="0">
              <a:latin typeface="Arial" panose="020B0604020202020204" pitchFamily="34" charset="0"/>
              <a:cs typeface="Arial" panose="020B0604020202020204" pitchFamily="34" charset="0"/>
            </a:endParaRPr>
          </a:p>
          <a:p>
            <a:pPr marL="63500" lvl="1">
              <a:lnSpc>
                <a:spcPct val="107000"/>
              </a:lnSpc>
              <a:spcAft>
                <a:spcPts val="800"/>
              </a:spcAft>
              <a:tabLst>
                <a:tab pos="457200" algn="l"/>
              </a:tabLst>
            </a:pPr>
            <a:r>
              <a:rPr lang="en-US" dirty="0" smtClean="0">
                <a:latin typeface="Arial" panose="020B0604020202020204" pitchFamily="34" charset="0"/>
                <a:cs typeface="Arial" panose="020B0604020202020204" pitchFamily="34" charset="0"/>
              </a:rPr>
              <a:t>4.  Systems </a:t>
            </a:r>
            <a:r>
              <a:rPr lang="en-US" dirty="0">
                <a:latin typeface="Arial" panose="020B0604020202020204" pitchFamily="34" charset="0"/>
                <a:cs typeface="Arial" panose="020B0604020202020204" pitchFamily="34" charset="0"/>
              </a:rPr>
              <a:t>and accreditations of SDPs and Assessment centers</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5.</a:t>
            </a:r>
            <a:r>
              <a:rPr lang="en-US" dirty="0">
                <a:latin typeface="Arial" panose="020B0604020202020204" pitchFamily="34" charset="0"/>
                <a:cs typeface="Arial" panose="020B0604020202020204" pitchFamily="34" charset="0"/>
              </a:rPr>
              <a:t>	</a:t>
            </a:r>
            <a:r>
              <a:rPr lang="en-ZA" dirty="0">
                <a:latin typeface="Arial" panose="020B0604020202020204" pitchFamily="34" charset="0"/>
                <a:cs typeface="Arial" panose="020B0604020202020204" pitchFamily="34" charset="0"/>
              </a:rPr>
              <a:t>Rolling </a:t>
            </a:r>
            <a:r>
              <a:rPr lang="en-ZA" dirty="0" smtClean="0">
                <a:latin typeface="Arial" panose="020B0604020202020204" pitchFamily="34" charset="0"/>
                <a:cs typeface="Arial" panose="020B0604020202020204" pitchFamily="34" charset="0"/>
              </a:rPr>
              <a:t>out/Implementation of </a:t>
            </a:r>
            <a:r>
              <a:rPr lang="en-ZA" dirty="0">
                <a:latin typeface="Arial" panose="020B0604020202020204" pitchFamily="34" charset="0"/>
                <a:cs typeface="Arial" panose="020B0604020202020204" pitchFamily="34" charset="0"/>
              </a:rPr>
              <a:t>training and assessment</a:t>
            </a:r>
            <a:r>
              <a:rPr lang="en-ZA" sz="2000" b="1" dirty="0">
                <a:solidFill>
                  <a:srgbClr val="FF0000"/>
                </a:solidFill>
                <a:latin typeface="Arial" panose="020B0604020202020204" pitchFamily="34" charset="0"/>
                <a:cs typeface="Arial" panose="020B0604020202020204" pitchFamily="34" charset="0"/>
              </a:rPr>
              <a:t/>
            </a:r>
            <a:br>
              <a:rPr lang="en-ZA" sz="2000" b="1" dirty="0">
                <a:solidFill>
                  <a:srgbClr val="FF0000"/>
                </a:solidFill>
                <a:latin typeface="Arial" panose="020B0604020202020204" pitchFamily="34" charset="0"/>
                <a:cs typeface="Arial" panose="020B0604020202020204" pitchFamily="34" charset="0"/>
              </a:rPr>
            </a:br>
            <a:r>
              <a:rPr lang="en-ZA" sz="2000" b="1" dirty="0">
                <a:latin typeface="Arial" panose="020B0604020202020204" pitchFamily="34" charset="0"/>
                <a:cs typeface="Arial" panose="020B0604020202020204" pitchFamily="34" charset="0"/>
              </a:rPr>
              <a:t/>
            </a:r>
            <a:br>
              <a:rPr lang="en-ZA" sz="2000" b="1" dirty="0">
                <a:latin typeface="Arial" panose="020B0604020202020204" pitchFamily="34" charset="0"/>
                <a:cs typeface="Arial" panose="020B0604020202020204" pitchFamily="34" charset="0"/>
              </a:rPr>
            </a:br>
            <a:endParaRPr lang="en-US" sz="2000" b="1"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884850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646" y="1558977"/>
            <a:ext cx="11042754" cy="4797375"/>
          </a:xfrm>
        </p:spPr>
        <p:txBody>
          <a:bodyPr/>
          <a:lstStyle/>
          <a:p>
            <a:endParaRPr lang="en-US" sz="1200" dirty="0"/>
          </a:p>
        </p:txBody>
      </p:sp>
      <p:sp>
        <p:nvSpPr>
          <p:cNvPr id="3" name="Text Placeholder 2"/>
          <p:cNvSpPr>
            <a:spLocks noGrp="1"/>
          </p:cNvSpPr>
          <p:nvPr>
            <p:ph type="body" idx="1"/>
          </p:nvPr>
        </p:nvSpPr>
        <p:spPr>
          <a:xfrm>
            <a:off x="2713220" y="884419"/>
            <a:ext cx="8613063" cy="674557"/>
          </a:xfrm>
        </p:spPr>
        <p:txBody>
          <a:bodyPr/>
          <a:lstStyle/>
          <a:p>
            <a:pPr algn="ctr"/>
            <a:r>
              <a:rPr lang="en-US" sz="2800" b="1" dirty="0" smtClean="0">
                <a:solidFill>
                  <a:schemeClr val="tx1"/>
                </a:solidFill>
              </a:rPr>
              <a:t>Funding for </a:t>
            </a:r>
            <a:r>
              <a:rPr lang="en-US" sz="2800" b="1" dirty="0">
                <a:solidFill>
                  <a:schemeClr val="tx1"/>
                </a:solidFill>
              </a:rPr>
              <a:t>n</a:t>
            </a:r>
            <a:r>
              <a:rPr lang="en-US" sz="2800" b="1" dirty="0" smtClean="0">
                <a:solidFill>
                  <a:schemeClr val="tx1"/>
                </a:solidFill>
              </a:rPr>
              <a:t>ew Qualifications Development </a:t>
            </a:r>
            <a:endParaRPr lang="en-US" sz="2800" dirty="0" smtClean="0">
              <a:solidFill>
                <a:schemeClr val="tx1"/>
              </a:solidFill>
            </a:endParaRPr>
          </a:p>
          <a:p>
            <a:endParaRPr lang="en-US" dirty="0"/>
          </a:p>
        </p:txBody>
      </p:sp>
      <p:sp>
        <p:nvSpPr>
          <p:cNvPr id="4" name="Slide Number Placeholder 3"/>
          <p:cNvSpPr>
            <a:spLocks noGrp="1"/>
          </p:cNvSpPr>
          <p:nvPr>
            <p:ph type="sldNum" sz="quarter" idx="12"/>
          </p:nvPr>
        </p:nvSpPr>
        <p:spPr/>
        <p:txBody>
          <a:bodyPr/>
          <a:lstStyle/>
          <a:p>
            <a:fld id="{4F170DD6-C84C-984E-83C8-F919C4C50C3E}" type="slidenum">
              <a:rPr lang="en-US" smtClean="0">
                <a:solidFill>
                  <a:prstClr val="black">
                    <a:tint val="75000"/>
                  </a:prstClr>
                </a:solidFill>
              </a:rPr>
              <a:pPr/>
              <a:t>27</a:t>
            </a:fld>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132506293"/>
              </p:ext>
            </p:extLst>
          </p:nvPr>
        </p:nvGraphicFramePr>
        <p:xfrm>
          <a:off x="419725" y="1663909"/>
          <a:ext cx="11338886" cy="4407107"/>
        </p:xfrm>
        <a:graphic>
          <a:graphicData uri="http://schemas.openxmlformats.org/drawingml/2006/table">
            <a:tbl>
              <a:tblPr firstRow="1" firstCol="1" bandRow="1">
                <a:tableStyleId>{5C22544A-7EE6-4342-B048-85BDC9FD1C3A}</a:tableStyleId>
              </a:tblPr>
              <a:tblGrid>
                <a:gridCol w="528226">
                  <a:extLst>
                    <a:ext uri="{9D8B030D-6E8A-4147-A177-3AD203B41FA5}">
                      <a16:colId xmlns:a16="http://schemas.microsoft.com/office/drawing/2014/main" val="2336840661"/>
                    </a:ext>
                  </a:extLst>
                </a:gridCol>
                <a:gridCol w="1090068">
                  <a:extLst>
                    <a:ext uri="{9D8B030D-6E8A-4147-A177-3AD203B41FA5}">
                      <a16:colId xmlns:a16="http://schemas.microsoft.com/office/drawing/2014/main" val="818972525"/>
                    </a:ext>
                  </a:extLst>
                </a:gridCol>
                <a:gridCol w="2002785">
                  <a:extLst>
                    <a:ext uri="{9D8B030D-6E8A-4147-A177-3AD203B41FA5}">
                      <a16:colId xmlns:a16="http://schemas.microsoft.com/office/drawing/2014/main" val="833549627"/>
                    </a:ext>
                  </a:extLst>
                </a:gridCol>
                <a:gridCol w="1593125">
                  <a:extLst>
                    <a:ext uri="{9D8B030D-6E8A-4147-A177-3AD203B41FA5}">
                      <a16:colId xmlns:a16="http://schemas.microsoft.com/office/drawing/2014/main" val="4041307018"/>
                    </a:ext>
                  </a:extLst>
                </a:gridCol>
                <a:gridCol w="1699334">
                  <a:extLst>
                    <a:ext uri="{9D8B030D-6E8A-4147-A177-3AD203B41FA5}">
                      <a16:colId xmlns:a16="http://schemas.microsoft.com/office/drawing/2014/main" val="3014663685"/>
                    </a:ext>
                  </a:extLst>
                </a:gridCol>
                <a:gridCol w="1623470">
                  <a:extLst>
                    <a:ext uri="{9D8B030D-6E8A-4147-A177-3AD203B41FA5}">
                      <a16:colId xmlns:a16="http://schemas.microsoft.com/office/drawing/2014/main" val="1381110475"/>
                    </a:ext>
                  </a:extLst>
                </a:gridCol>
                <a:gridCol w="1623471">
                  <a:extLst>
                    <a:ext uri="{9D8B030D-6E8A-4147-A177-3AD203B41FA5}">
                      <a16:colId xmlns:a16="http://schemas.microsoft.com/office/drawing/2014/main" val="3678374732"/>
                    </a:ext>
                  </a:extLst>
                </a:gridCol>
                <a:gridCol w="1178407">
                  <a:extLst>
                    <a:ext uri="{9D8B030D-6E8A-4147-A177-3AD203B41FA5}">
                      <a16:colId xmlns:a16="http://schemas.microsoft.com/office/drawing/2014/main" val="2468681132"/>
                    </a:ext>
                  </a:extLst>
                </a:gridCol>
              </a:tblGrid>
              <a:tr h="1325182">
                <a:tc>
                  <a:txBody>
                    <a:bodyPr/>
                    <a:lstStyle/>
                    <a:p>
                      <a:pPr marL="0" marR="0" algn="ctr">
                        <a:spcBef>
                          <a:spcPts val="0"/>
                        </a:spcBef>
                        <a:spcAft>
                          <a:spcPts val="0"/>
                        </a:spcAft>
                      </a:pPr>
                      <a:r>
                        <a:rPr lang="en-US" sz="1600" kern="0">
                          <a:effectLst/>
                        </a:rPr>
                        <a:t>NO</a:t>
                      </a:r>
                      <a:endParaRPr lang="en-US" sz="1600" kern="50">
                        <a:effectLst/>
                        <a:latin typeface="Times New Roman" panose="02020603050405020304" pitchFamily="18" charset="0"/>
                        <a:ea typeface="SimSun" panose="02010600030101010101" pitchFamily="2" charset="-122"/>
                        <a:cs typeface="Mangal"/>
                      </a:endParaRPr>
                    </a:p>
                  </a:txBody>
                  <a:tcPr marL="68580" marR="68580" marT="0" marB="0" anchor="ctr"/>
                </a:tc>
                <a:tc>
                  <a:txBody>
                    <a:bodyPr/>
                    <a:lstStyle/>
                    <a:p>
                      <a:pPr marL="0" marR="0" algn="ctr">
                        <a:spcBef>
                          <a:spcPts val="0"/>
                        </a:spcBef>
                        <a:spcAft>
                          <a:spcPts val="0"/>
                        </a:spcAft>
                      </a:pPr>
                      <a:r>
                        <a:rPr lang="en-US" sz="1600" kern="0">
                          <a:effectLst/>
                        </a:rPr>
                        <a:t>OFO CODE</a:t>
                      </a:r>
                      <a:endParaRPr lang="en-US" sz="1600" kern="50">
                        <a:effectLst/>
                        <a:latin typeface="Times New Roman" panose="02020603050405020304" pitchFamily="18" charset="0"/>
                        <a:ea typeface="SimSun" panose="02010600030101010101" pitchFamily="2" charset="-122"/>
                        <a:cs typeface="Mangal"/>
                      </a:endParaRPr>
                    </a:p>
                  </a:txBody>
                  <a:tcPr marL="68580" marR="68580" marT="0" marB="0" anchor="ctr"/>
                </a:tc>
                <a:tc>
                  <a:txBody>
                    <a:bodyPr/>
                    <a:lstStyle/>
                    <a:p>
                      <a:pPr marL="0" marR="0" algn="ctr">
                        <a:spcBef>
                          <a:spcPts val="0"/>
                        </a:spcBef>
                        <a:spcAft>
                          <a:spcPts val="0"/>
                        </a:spcAft>
                      </a:pPr>
                      <a:r>
                        <a:rPr lang="en-US" sz="1600" kern="0" dirty="0">
                          <a:effectLst/>
                        </a:rPr>
                        <a:t>OFO TITLE</a:t>
                      </a:r>
                      <a:endParaRPr lang="en-US" sz="1600" kern="50" dirty="0">
                        <a:effectLst/>
                        <a:latin typeface="Times New Roman" panose="02020603050405020304" pitchFamily="18" charset="0"/>
                        <a:ea typeface="SimSun" panose="02010600030101010101" pitchFamily="2" charset="-122"/>
                        <a:cs typeface="Mangal"/>
                      </a:endParaRPr>
                    </a:p>
                  </a:txBody>
                  <a:tcPr marL="68580" marR="68580" marT="0" marB="0" anchor="ctr"/>
                </a:tc>
                <a:tc>
                  <a:txBody>
                    <a:bodyPr/>
                    <a:lstStyle/>
                    <a:p>
                      <a:pPr marL="0" marR="0" algn="ctr">
                        <a:spcBef>
                          <a:spcPts val="0"/>
                        </a:spcBef>
                        <a:spcAft>
                          <a:spcPts val="0"/>
                        </a:spcAft>
                      </a:pPr>
                      <a:r>
                        <a:rPr lang="en-US" sz="1600" kern="0">
                          <a:effectLst/>
                        </a:rPr>
                        <a:t>QUALIFICATION CODE</a:t>
                      </a:r>
                      <a:endParaRPr lang="en-US" sz="1600" kern="50">
                        <a:effectLst/>
                        <a:latin typeface="Times New Roman" panose="02020603050405020304" pitchFamily="18" charset="0"/>
                        <a:ea typeface="SimSun" panose="02010600030101010101" pitchFamily="2" charset="-122"/>
                        <a:cs typeface="Mangal"/>
                      </a:endParaRPr>
                    </a:p>
                  </a:txBody>
                  <a:tcPr marL="68580" marR="68580" marT="0" marB="0" anchor="ctr"/>
                </a:tc>
                <a:tc>
                  <a:txBody>
                    <a:bodyPr/>
                    <a:lstStyle/>
                    <a:p>
                      <a:pPr marL="0" marR="0" algn="ctr">
                        <a:spcBef>
                          <a:spcPts val="0"/>
                        </a:spcBef>
                        <a:spcAft>
                          <a:spcPts val="0"/>
                        </a:spcAft>
                      </a:pPr>
                      <a:r>
                        <a:rPr lang="en-US" sz="1600" kern="0" dirty="0">
                          <a:effectLst/>
                        </a:rPr>
                        <a:t>QUALIFICATION TITLE</a:t>
                      </a:r>
                      <a:endParaRPr lang="en-US" sz="1600" kern="50" dirty="0">
                        <a:effectLst/>
                        <a:latin typeface="Times New Roman" panose="02020603050405020304" pitchFamily="18" charset="0"/>
                        <a:ea typeface="SimSun" panose="02010600030101010101" pitchFamily="2" charset="-122"/>
                        <a:cs typeface="Mangal"/>
                      </a:endParaRPr>
                    </a:p>
                  </a:txBody>
                  <a:tcPr marL="68580" marR="68580" marT="0" marB="0" anchor="ctr"/>
                </a:tc>
                <a:tc>
                  <a:txBody>
                    <a:bodyPr/>
                    <a:lstStyle/>
                    <a:p>
                      <a:pPr marL="0" marR="0" algn="ctr">
                        <a:spcBef>
                          <a:spcPts val="0"/>
                        </a:spcBef>
                        <a:spcAft>
                          <a:spcPts val="0"/>
                        </a:spcAft>
                      </a:pPr>
                      <a:r>
                        <a:rPr lang="en-US" sz="1600" kern="0">
                          <a:effectLst/>
                        </a:rPr>
                        <a:t> RECOMMENDED </a:t>
                      </a:r>
                      <a:endParaRPr lang="en-US" sz="1600" kern="50">
                        <a:effectLst/>
                        <a:latin typeface="Times New Roman" panose="02020603050405020304" pitchFamily="18" charset="0"/>
                        <a:ea typeface="SimSun" panose="02010600030101010101" pitchFamily="2" charset="-122"/>
                        <a:cs typeface="Mangal"/>
                      </a:endParaRPr>
                    </a:p>
                  </a:txBody>
                  <a:tcPr marL="68580" marR="68580" marT="0" marB="0" anchor="ctr"/>
                </a:tc>
                <a:tc>
                  <a:txBody>
                    <a:bodyPr/>
                    <a:lstStyle/>
                    <a:p>
                      <a:pPr marL="0" marR="0" algn="ctr">
                        <a:spcBef>
                          <a:spcPts val="0"/>
                        </a:spcBef>
                        <a:spcAft>
                          <a:spcPts val="0"/>
                        </a:spcAft>
                      </a:pPr>
                      <a:r>
                        <a:rPr lang="en-US" sz="1600" kern="0">
                          <a:effectLst/>
                        </a:rPr>
                        <a:t> PROJECT BUDGET </a:t>
                      </a:r>
                      <a:endParaRPr lang="en-US" sz="1600" kern="50">
                        <a:effectLst/>
                        <a:latin typeface="Times New Roman" panose="02020603050405020304" pitchFamily="18" charset="0"/>
                        <a:ea typeface="SimSun" panose="02010600030101010101" pitchFamily="2" charset="-122"/>
                        <a:cs typeface="Mangal"/>
                      </a:endParaRPr>
                    </a:p>
                  </a:txBody>
                  <a:tcPr marL="68580" marR="68580" marT="0" marB="0" anchor="ctr"/>
                </a:tc>
                <a:tc>
                  <a:txBody>
                    <a:bodyPr/>
                    <a:lstStyle/>
                    <a:p>
                      <a:pPr marL="0" marR="0" algn="r">
                        <a:spcBef>
                          <a:spcPts val="0"/>
                        </a:spcBef>
                        <a:spcAft>
                          <a:spcPts val="0"/>
                        </a:spcAft>
                      </a:pPr>
                      <a:r>
                        <a:rPr lang="en-US" sz="1600" kern="0" dirty="0">
                          <a:effectLst/>
                        </a:rPr>
                        <a:t>PROJECT PARTNER</a:t>
                      </a:r>
                      <a:endParaRPr lang="en-US" sz="1600" kern="50" dirty="0">
                        <a:effectLst/>
                        <a:latin typeface="Times New Roman" panose="02020603050405020304" pitchFamily="18" charset="0"/>
                        <a:ea typeface="SimSun" panose="02010600030101010101" pitchFamily="2" charset="-122"/>
                        <a:cs typeface="Mangal"/>
                      </a:endParaRPr>
                    </a:p>
                  </a:txBody>
                  <a:tcPr marL="68580" marR="68580" marT="0" marB="0" anchor="ctr"/>
                </a:tc>
                <a:extLst>
                  <a:ext uri="{0D108BD9-81ED-4DB2-BD59-A6C34878D82A}">
                    <a16:rowId xmlns:a16="http://schemas.microsoft.com/office/drawing/2014/main" val="1565519992"/>
                  </a:ext>
                </a:extLst>
              </a:tr>
              <a:tr h="1058676">
                <a:tc>
                  <a:txBody>
                    <a:bodyPr/>
                    <a:lstStyle/>
                    <a:p>
                      <a:pPr marL="0" marR="0" algn="ctr">
                        <a:spcBef>
                          <a:spcPts val="0"/>
                        </a:spcBef>
                        <a:spcAft>
                          <a:spcPts val="0"/>
                        </a:spcAft>
                      </a:pPr>
                      <a:r>
                        <a:rPr lang="en-US" sz="1600" kern="0">
                          <a:effectLst/>
                        </a:rPr>
                        <a:t>1</a:t>
                      </a:r>
                      <a:endParaRPr lang="en-US" sz="1600" kern="50">
                        <a:effectLst/>
                        <a:latin typeface="Times New Roman" panose="02020603050405020304" pitchFamily="18" charset="0"/>
                        <a:ea typeface="SimSun" panose="02010600030101010101" pitchFamily="2" charset="-122"/>
                        <a:cs typeface="Mangal"/>
                      </a:endParaRPr>
                    </a:p>
                  </a:txBody>
                  <a:tcPr marL="68580" marR="68580" marT="0" marB="0" anchor="ctr"/>
                </a:tc>
                <a:tc>
                  <a:txBody>
                    <a:bodyPr/>
                    <a:lstStyle/>
                    <a:p>
                      <a:pPr marL="0" marR="0">
                        <a:spcBef>
                          <a:spcPts val="0"/>
                        </a:spcBef>
                        <a:spcAft>
                          <a:spcPts val="0"/>
                        </a:spcAft>
                      </a:pPr>
                      <a:r>
                        <a:rPr lang="en-US" sz="1600" kern="0" dirty="0">
                          <a:effectLst/>
                        </a:rPr>
                        <a:t>683402</a:t>
                      </a:r>
                      <a:endParaRPr lang="en-US" sz="1600" kern="50" dirty="0">
                        <a:effectLst/>
                        <a:latin typeface="Times New Roman" panose="02020603050405020304" pitchFamily="18" charset="0"/>
                        <a:ea typeface="SimSun" panose="02010600030101010101" pitchFamily="2" charset="-122"/>
                        <a:cs typeface="Mangal"/>
                      </a:endParaRPr>
                    </a:p>
                  </a:txBody>
                  <a:tcPr marL="68580" marR="68580" marT="0" marB="0" anchor="ctr"/>
                </a:tc>
                <a:tc>
                  <a:txBody>
                    <a:bodyPr/>
                    <a:lstStyle/>
                    <a:p>
                      <a:pPr marL="0" marR="0">
                        <a:spcBef>
                          <a:spcPts val="0"/>
                        </a:spcBef>
                        <a:spcAft>
                          <a:spcPts val="0"/>
                        </a:spcAft>
                      </a:pPr>
                      <a:r>
                        <a:rPr lang="en-US" sz="1600" kern="0" dirty="0">
                          <a:effectLst/>
                        </a:rPr>
                        <a:t>Bed Maker </a:t>
                      </a:r>
                      <a:endParaRPr lang="en-US" sz="1600" kern="50" dirty="0">
                        <a:effectLst/>
                        <a:latin typeface="Times New Roman" panose="02020603050405020304" pitchFamily="18" charset="0"/>
                        <a:ea typeface="SimSun" panose="02010600030101010101" pitchFamily="2" charset="-122"/>
                        <a:cs typeface="Mangal"/>
                      </a:endParaRPr>
                    </a:p>
                  </a:txBody>
                  <a:tcPr marL="68580" marR="68580" marT="0" marB="0" anchor="ctr"/>
                </a:tc>
                <a:tc>
                  <a:txBody>
                    <a:bodyPr/>
                    <a:lstStyle/>
                    <a:p>
                      <a:pPr marL="0" marR="0">
                        <a:spcBef>
                          <a:spcPts val="0"/>
                        </a:spcBef>
                        <a:spcAft>
                          <a:spcPts val="0"/>
                        </a:spcAft>
                      </a:pPr>
                      <a:r>
                        <a:rPr lang="en-US" sz="1600" kern="0" dirty="0">
                          <a:effectLst/>
                        </a:rPr>
                        <a:t>683402001</a:t>
                      </a:r>
                      <a:endParaRPr lang="en-US" sz="1600" kern="50" dirty="0">
                        <a:effectLst/>
                        <a:latin typeface="Times New Roman" panose="02020603050405020304" pitchFamily="18" charset="0"/>
                        <a:ea typeface="SimSun" panose="02010600030101010101" pitchFamily="2" charset="-122"/>
                        <a:cs typeface="Mangal"/>
                      </a:endParaRPr>
                    </a:p>
                  </a:txBody>
                  <a:tcPr marL="68580" marR="68580" marT="0" marB="0" anchor="ctr"/>
                </a:tc>
                <a:tc>
                  <a:txBody>
                    <a:bodyPr/>
                    <a:lstStyle/>
                    <a:p>
                      <a:pPr marL="0" marR="0">
                        <a:spcBef>
                          <a:spcPts val="0"/>
                        </a:spcBef>
                        <a:spcAft>
                          <a:spcPts val="0"/>
                        </a:spcAft>
                      </a:pPr>
                      <a:r>
                        <a:rPr lang="en-US" sz="1600" kern="0" dirty="0">
                          <a:effectLst/>
                        </a:rPr>
                        <a:t>Bed and Mattress Maker </a:t>
                      </a:r>
                      <a:endParaRPr lang="en-US" sz="1600" kern="50" dirty="0">
                        <a:effectLst/>
                        <a:latin typeface="Times New Roman" panose="02020603050405020304" pitchFamily="18" charset="0"/>
                        <a:ea typeface="SimSun" panose="02010600030101010101" pitchFamily="2" charset="-122"/>
                        <a:cs typeface="Mangal"/>
                      </a:endParaRPr>
                    </a:p>
                  </a:txBody>
                  <a:tcPr marL="68580" marR="68580" marT="0" marB="0" anchor="ctr"/>
                </a:tc>
                <a:tc>
                  <a:txBody>
                    <a:bodyPr/>
                    <a:lstStyle/>
                    <a:p>
                      <a:pPr marL="0" marR="0">
                        <a:spcBef>
                          <a:spcPts val="0"/>
                        </a:spcBef>
                        <a:spcAft>
                          <a:spcPts val="0"/>
                        </a:spcAft>
                      </a:pPr>
                      <a:r>
                        <a:rPr lang="en-US" sz="1600" kern="0" dirty="0">
                          <a:effectLst/>
                        </a:rPr>
                        <a:t>         1,100,000.00 </a:t>
                      </a:r>
                      <a:endParaRPr lang="en-US" sz="1600" kern="50" dirty="0">
                        <a:effectLst/>
                        <a:latin typeface="Times New Roman" panose="02020603050405020304" pitchFamily="18" charset="0"/>
                        <a:ea typeface="SimSun" panose="02010600030101010101" pitchFamily="2" charset="-122"/>
                        <a:cs typeface="Mangal"/>
                      </a:endParaRPr>
                    </a:p>
                  </a:txBody>
                  <a:tcPr marL="68580" marR="68580" marT="0" marB="0" anchor="ctr"/>
                </a:tc>
                <a:tc>
                  <a:txBody>
                    <a:bodyPr/>
                    <a:lstStyle/>
                    <a:p>
                      <a:pPr marL="0" marR="0" algn="r">
                        <a:spcBef>
                          <a:spcPts val="0"/>
                        </a:spcBef>
                        <a:spcAft>
                          <a:spcPts val="0"/>
                        </a:spcAft>
                      </a:pPr>
                      <a:r>
                        <a:rPr lang="en-US" sz="1600" kern="0">
                          <a:effectLst/>
                        </a:rPr>
                        <a:t> R    1,100,000.00 </a:t>
                      </a:r>
                      <a:endParaRPr lang="en-US" sz="1600" kern="50">
                        <a:effectLst/>
                        <a:latin typeface="Times New Roman" panose="02020603050405020304" pitchFamily="18" charset="0"/>
                        <a:ea typeface="SimSun" panose="02010600030101010101" pitchFamily="2" charset="-122"/>
                        <a:cs typeface="Mangal"/>
                      </a:endParaRPr>
                    </a:p>
                  </a:txBody>
                  <a:tcPr marL="68580" marR="68580" marT="0" marB="0" anchor="ctr"/>
                </a:tc>
                <a:tc>
                  <a:txBody>
                    <a:bodyPr/>
                    <a:lstStyle/>
                    <a:p>
                      <a:pPr marL="0" marR="0" algn="ctr">
                        <a:spcBef>
                          <a:spcPts val="0"/>
                        </a:spcBef>
                        <a:spcAft>
                          <a:spcPts val="0"/>
                        </a:spcAft>
                      </a:pPr>
                      <a:r>
                        <a:rPr lang="en-US" sz="1600" kern="0" dirty="0">
                          <a:effectLst/>
                        </a:rPr>
                        <a:t>S A F  I</a:t>
                      </a:r>
                      <a:endParaRPr lang="en-US" sz="1600" kern="50" dirty="0">
                        <a:effectLst/>
                        <a:latin typeface="Times New Roman" panose="02020603050405020304" pitchFamily="18" charset="0"/>
                        <a:ea typeface="SimSun" panose="02010600030101010101" pitchFamily="2" charset="-122"/>
                        <a:cs typeface="Mangal"/>
                      </a:endParaRPr>
                    </a:p>
                  </a:txBody>
                  <a:tcPr marL="68580" marR="68580" marT="0" marB="0" anchor="ctr"/>
                </a:tc>
                <a:extLst>
                  <a:ext uri="{0D108BD9-81ED-4DB2-BD59-A6C34878D82A}">
                    <a16:rowId xmlns:a16="http://schemas.microsoft.com/office/drawing/2014/main" val="3298960528"/>
                  </a:ext>
                </a:extLst>
              </a:tr>
              <a:tr h="1058676">
                <a:tc>
                  <a:txBody>
                    <a:bodyPr/>
                    <a:lstStyle/>
                    <a:p>
                      <a:pPr marL="0" marR="0" algn="ctr">
                        <a:spcBef>
                          <a:spcPts val="0"/>
                        </a:spcBef>
                        <a:spcAft>
                          <a:spcPts val="0"/>
                        </a:spcAft>
                      </a:pPr>
                      <a:r>
                        <a:rPr lang="en-US" sz="1600" kern="0">
                          <a:effectLst/>
                        </a:rPr>
                        <a:t>2</a:t>
                      </a:r>
                      <a:endParaRPr lang="en-US" sz="1600" kern="50">
                        <a:effectLst/>
                        <a:latin typeface="Times New Roman" panose="02020603050405020304" pitchFamily="18" charset="0"/>
                        <a:ea typeface="SimSun" panose="02010600030101010101" pitchFamily="2" charset="-122"/>
                        <a:cs typeface="Mangal"/>
                      </a:endParaRPr>
                    </a:p>
                  </a:txBody>
                  <a:tcPr marL="68580" marR="68580" marT="0" marB="0" anchor="ctr"/>
                </a:tc>
                <a:tc>
                  <a:txBody>
                    <a:bodyPr/>
                    <a:lstStyle/>
                    <a:p>
                      <a:pPr marL="0" marR="0">
                        <a:spcBef>
                          <a:spcPts val="0"/>
                        </a:spcBef>
                        <a:spcAft>
                          <a:spcPts val="0"/>
                        </a:spcAft>
                      </a:pPr>
                      <a:r>
                        <a:rPr lang="en-US" sz="1600" kern="0" dirty="0">
                          <a:effectLst/>
                        </a:rPr>
                        <a:t>683401</a:t>
                      </a:r>
                      <a:endParaRPr lang="en-US" sz="1600" kern="50" dirty="0">
                        <a:effectLst/>
                        <a:latin typeface="Times New Roman" panose="02020603050405020304" pitchFamily="18" charset="0"/>
                        <a:ea typeface="SimSun" panose="02010600030101010101" pitchFamily="2" charset="-122"/>
                        <a:cs typeface="Mangal"/>
                      </a:endParaRPr>
                    </a:p>
                  </a:txBody>
                  <a:tcPr marL="68580" marR="68580" marT="0" marB="0" anchor="ctr"/>
                </a:tc>
                <a:tc>
                  <a:txBody>
                    <a:bodyPr/>
                    <a:lstStyle/>
                    <a:p>
                      <a:pPr marL="0" marR="0">
                        <a:spcBef>
                          <a:spcPts val="0"/>
                        </a:spcBef>
                        <a:spcAft>
                          <a:spcPts val="0"/>
                        </a:spcAft>
                      </a:pPr>
                      <a:r>
                        <a:rPr lang="en-US" sz="1600" kern="0">
                          <a:effectLst/>
                        </a:rPr>
                        <a:t>Upholster- Mattress maker </a:t>
                      </a:r>
                      <a:endParaRPr lang="en-US" sz="1600" kern="50">
                        <a:effectLst/>
                        <a:latin typeface="Times New Roman" panose="02020603050405020304" pitchFamily="18" charset="0"/>
                        <a:ea typeface="SimSun" panose="02010600030101010101" pitchFamily="2" charset="-122"/>
                        <a:cs typeface="Mangal"/>
                      </a:endParaRPr>
                    </a:p>
                  </a:txBody>
                  <a:tcPr marL="68580" marR="68580" marT="0" marB="0" anchor="ctr"/>
                </a:tc>
                <a:tc>
                  <a:txBody>
                    <a:bodyPr/>
                    <a:lstStyle/>
                    <a:p>
                      <a:pPr marL="0" marR="0">
                        <a:spcBef>
                          <a:spcPts val="0"/>
                        </a:spcBef>
                        <a:spcAft>
                          <a:spcPts val="0"/>
                        </a:spcAft>
                      </a:pPr>
                      <a:r>
                        <a:rPr lang="en-US" sz="1600" kern="0">
                          <a:effectLst/>
                        </a:rPr>
                        <a:t>683401001</a:t>
                      </a:r>
                      <a:endParaRPr lang="en-US" sz="1600" kern="50">
                        <a:effectLst/>
                        <a:latin typeface="Times New Roman" panose="02020603050405020304" pitchFamily="18" charset="0"/>
                        <a:ea typeface="SimSun" panose="02010600030101010101" pitchFamily="2" charset="-122"/>
                        <a:cs typeface="Mangal"/>
                      </a:endParaRPr>
                    </a:p>
                  </a:txBody>
                  <a:tcPr marL="68580" marR="68580" marT="0" marB="0" anchor="ctr"/>
                </a:tc>
                <a:tc>
                  <a:txBody>
                    <a:bodyPr/>
                    <a:lstStyle/>
                    <a:p>
                      <a:pPr marL="0" marR="0">
                        <a:spcBef>
                          <a:spcPts val="0"/>
                        </a:spcBef>
                        <a:spcAft>
                          <a:spcPts val="0"/>
                        </a:spcAft>
                      </a:pPr>
                      <a:r>
                        <a:rPr lang="en-US" sz="1600" kern="0">
                          <a:effectLst/>
                        </a:rPr>
                        <a:t>Bed and Mattress Maker </a:t>
                      </a:r>
                      <a:endParaRPr lang="en-US" sz="1600" kern="50">
                        <a:effectLst/>
                        <a:latin typeface="Times New Roman" panose="02020603050405020304" pitchFamily="18" charset="0"/>
                        <a:ea typeface="SimSun" panose="02010600030101010101" pitchFamily="2" charset="-122"/>
                        <a:cs typeface="Mangal"/>
                      </a:endParaRPr>
                    </a:p>
                  </a:txBody>
                  <a:tcPr marL="68580" marR="68580" marT="0" marB="0" anchor="ctr"/>
                </a:tc>
                <a:tc>
                  <a:txBody>
                    <a:bodyPr/>
                    <a:lstStyle/>
                    <a:p>
                      <a:pPr marL="0" marR="0">
                        <a:spcBef>
                          <a:spcPts val="0"/>
                        </a:spcBef>
                        <a:spcAft>
                          <a:spcPts val="0"/>
                        </a:spcAft>
                      </a:pPr>
                      <a:r>
                        <a:rPr lang="en-US" sz="1600" kern="0">
                          <a:effectLst/>
                        </a:rPr>
                        <a:t>         1,100,000.00 </a:t>
                      </a:r>
                      <a:endParaRPr lang="en-US" sz="1600" kern="50">
                        <a:effectLst/>
                        <a:latin typeface="Times New Roman" panose="02020603050405020304" pitchFamily="18" charset="0"/>
                        <a:ea typeface="SimSun" panose="02010600030101010101" pitchFamily="2" charset="-122"/>
                        <a:cs typeface="Mangal"/>
                      </a:endParaRPr>
                    </a:p>
                  </a:txBody>
                  <a:tcPr marL="68580" marR="68580" marT="0" marB="0" anchor="ctr"/>
                </a:tc>
                <a:tc>
                  <a:txBody>
                    <a:bodyPr/>
                    <a:lstStyle/>
                    <a:p>
                      <a:pPr marL="0" marR="0" algn="r">
                        <a:spcBef>
                          <a:spcPts val="0"/>
                        </a:spcBef>
                        <a:spcAft>
                          <a:spcPts val="0"/>
                        </a:spcAft>
                      </a:pPr>
                      <a:r>
                        <a:rPr lang="en-US" sz="1600" kern="0">
                          <a:effectLst/>
                        </a:rPr>
                        <a:t> R    1,100,000.00 </a:t>
                      </a:r>
                      <a:endParaRPr lang="en-US" sz="1600" kern="50">
                        <a:effectLst/>
                        <a:latin typeface="Times New Roman" panose="02020603050405020304" pitchFamily="18" charset="0"/>
                        <a:ea typeface="SimSun" panose="02010600030101010101" pitchFamily="2" charset="-122"/>
                        <a:cs typeface="Mangal"/>
                      </a:endParaRPr>
                    </a:p>
                  </a:txBody>
                  <a:tcPr marL="68580" marR="68580" marT="0" marB="0" anchor="ctr"/>
                </a:tc>
                <a:tc>
                  <a:txBody>
                    <a:bodyPr/>
                    <a:lstStyle/>
                    <a:p>
                      <a:pPr marL="0" marR="0" algn="ctr">
                        <a:spcBef>
                          <a:spcPts val="0"/>
                        </a:spcBef>
                        <a:spcAft>
                          <a:spcPts val="0"/>
                        </a:spcAft>
                      </a:pPr>
                      <a:r>
                        <a:rPr lang="en-US" sz="1600" kern="0" dirty="0">
                          <a:effectLst/>
                        </a:rPr>
                        <a:t>S A F  I</a:t>
                      </a:r>
                      <a:endParaRPr lang="en-US" sz="1600" kern="50" dirty="0">
                        <a:effectLst/>
                        <a:latin typeface="Times New Roman" panose="02020603050405020304" pitchFamily="18" charset="0"/>
                        <a:ea typeface="SimSun" panose="02010600030101010101" pitchFamily="2" charset="-122"/>
                        <a:cs typeface="Mangal"/>
                      </a:endParaRPr>
                    </a:p>
                  </a:txBody>
                  <a:tcPr marL="68580" marR="68580" marT="0" marB="0" anchor="ctr"/>
                </a:tc>
                <a:extLst>
                  <a:ext uri="{0D108BD9-81ED-4DB2-BD59-A6C34878D82A}">
                    <a16:rowId xmlns:a16="http://schemas.microsoft.com/office/drawing/2014/main" val="3495814647"/>
                  </a:ext>
                </a:extLst>
              </a:tr>
              <a:tr h="964573">
                <a:tc>
                  <a:txBody>
                    <a:bodyPr/>
                    <a:lstStyle/>
                    <a:p>
                      <a:pPr marL="0" marR="0" algn="ctr">
                        <a:spcBef>
                          <a:spcPts val="0"/>
                        </a:spcBef>
                        <a:spcAft>
                          <a:spcPts val="0"/>
                        </a:spcAft>
                      </a:pPr>
                      <a:r>
                        <a:rPr lang="en-US" sz="1600" kern="0">
                          <a:effectLst/>
                        </a:rPr>
                        <a:t>3</a:t>
                      </a:r>
                      <a:endParaRPr lang="en-US" sz="1600" kern="50">
                        <a:effectLst/>
                        <a:latin typeface="Times New Roman" panose="02020603050405020304" pitchFamily="18" charset="0"/>
                        <a:ea typeface="SimSun" panose="02010600030101010101" pitchFamily="2" charset="-122"/>
                        <a:cs typeface="Mangal"/>
                      </a:endParaRPr>
                    </a:p>
                  </a:txBody>
                  <a:tcPr marL="68580" marR="68580" marT="0" marB="0" anchor="ctr"/>
                </a:tc>
                <a:tc>
                  <a:txBody>
                    <a:bodyPr/>
                    <a:lstStyle/>
                    <a:p>
                      <a:pPr marL="0" marR="0">
                        <a:spcBef>
                          <a:spcPts val="0"/>
                        </a:spcBef>
                        <a:spcAft>
                          <a:spcPts val="0"/>
                        </a:spcAft>
                      </a:pPr>
                      <a:r>
                        <a:rPr lang="en-US" sz="1600" kern="0">
                          <a:effectLst/>
                        </a:rPr>
                        <a:t>661703</a:t>
                      </a:r>
                      <a:endParaRPr lang="en-US" sz="1600" kern="50">
                        <a:effectLst/>
                        <a:latin typeface="Times New Roman" panose="02020603050405020304" pitchFamily="18" charset="0"/>
                        <a:ea typeface="SimSun" panose="02010600030101010101" pitchFamily="2" charset="-122"/>
                        <a:cs typeface="Mangal"/>
                      </a:endParaRPr>
                    </a:p>
                  </a:txBody>
                  <a:tcPr marL="68580" marR="68580" marT="0" marB="0" anchor="ctr"/>
                </a:tc>
                <a:tc>
                  <a:txBody>
                    <a:bodyPr/>
                    <a:lstStyle/>
                    <a:p>
                      <a:pPr marL="0" marR="0">
                        <a:spcBef>
                          <a:spcPts val="0"/>
                        </a:spcBef>
                        <a:spcAft>
                          <a:spcPts val="0"/>
                        </a:spcAft>
                      </a:pPr>
                      <a:r>
                        <a:rPr lang="en-US" sz="1600" kern="0" dirty="0">
                          <a:effectLst/>
                        </a:rPr>
                        <a:t>Cane Furniture Maker </a:t>
                      </a:r>
                      <a:endParaRPr lang="en-US" sz="1600" kern="50" dirty="0">
                        <a:effectLst/>
                        <a:latin typeface="Times New Roman" panose="02020603050405020304" pitchFamily="18" charset="0"/>
                        <a:ea typeface="SimSun" panose="02010600030101010101" pitchFamily="2" charset="-122"/>
                        <a:cs typeface="Mangal"/>
                      </a:endParaRPr>
                    </a:p>
                  </a:txBody>
                  <a:tcPr marL="68580" marR="68580" marT="0" marB="0" anchor="ctr"/>
                </a:tc>
                <a:tc>
                  <a:txBody>
                    <a:bodyPr/>
                    <a:lstStyle/>
                    <a:p>
                      <a:pPr marL="0" marR="0">
                        <a:spcBef>
                          <a:spcPts val="0"/>
                        </a:spcBef>
                        <a:spcAft>
                          <a:spcPts val="0"/>
                        </a:spcAft>
                      </a:pPr>
                      <a:r>
                        <a:rPr lang="en-US" sz="1600" kern="0">
                          <a:effectLst/>
                        </a:rPr>
                        <a:t>661703001</a:t>
                      </a:r>
                      <a:endParaRPr lang="en-US" sz="1600" kern="50">
                        <a:effectLst/>
                        <a:latin typeface="Times New Roman" panose="02020603050405020304" pitchFamily="18" charset="0"/>
                        <a:ea typeface="SimSun" panose="02010600030101010101" pitchFamily="2" charset="-122"/>
                        <a:cs typeface="Mangal"/>
                      </a:endParaRPr>
                    </a:p>
                  </a:txBody>
                  <a:tcPr marL="68580" marR="68580" marT="0" marB="0" anchor="ctr"/>
                </a:tc>
                <a:tc>
                  <a:txBody>
                    <a:bodyPr/>
                    <a:lstStyle/>
                    <a:p>
                      <a:pPr marL="0" marR="0">
                        <a:spcBef>
                          <a:spcPts val="0"/>
                        </a:spcBef>
                        <a:spcAft>
                          <a:spcPts val="0"/>
                        </a:spcAft>
                      </a:pPr>
                      <a:r>
                        <a:rPr lang="en-US" sz="1600" kern="0">
                          <a:effectLst/>
                        </a:rPr>
                        <a:t>Cane Furniture Maker </a:t>
                      </a:r>
                      <a:endParaRPr lang="en-US" sz="1600" kern="50">
                        <a:effectLst/>
                        <a:latin typeface="Times New Roman" panose="02020603050405020304" pitchFamily="18" charset="0"/>
                        <a:ea typeface="SimSun" panose="02010600030101010101" pitchFamily="2" charset="-122"/>
                        <a:cs typeface="Mangal"/>
                      </a:endParaRPr>
                    </a:p>
                  </a:txBody>
                  <a:tcPr marL="68580" marR="68580" marT="0" marB="0" anchor="ctr"/>
                </a:tc>
                <a:tc>
                  <a:txBody>
                    <a:bodyPr/>
                    <a:lstStyle/>
                    <a:p>
                      <a:pPr marL="0" marR="0">
                        <a:spcBef>
                          <a:spcPts val="0"/>
                        </a:spcBef>
                        <a:spcAft>
                          <a:spcPts val="0"/>
                        </a:spcAft>
                      </a:pPr>
                      <a:r>
                        <a:rPr lang="en-US" sz="1600" kern="0">
                          <a:effectLst/>
                        </a:rPr>
                        <a:t>         1,100,000.00 </a:t>
                      </a:r>
                      <a:endParaRPr lang="en-US" sz="1600" kern="50">
                        <a:effectLst/>
                        <a:latin typeface="Times New Roman" panose="02020603050405020304" pitchFamily="18" charset="0"/>
                        <a:ea typeface="SimSun" panose="02010600030101010101" pitchFamily="2" charset="-122"/>
                        <a:cs typeface="Mangal"/>
                      </a:endParaRPr>
                    </a:p>
                  </a:txBody>
                  <a:tcPr marL="68580" marR="68580" marT="0" marB="0" anchor="ctr"/>
                </a:tc>
                <a:tc>
                  <a:txBody>
                    <a:bodyPr/>
                    <a:lstStyle/>
                    <a:p>
                      <a:pPr marL="0" marR="0" algn="r">
                        <a:spcBef>
                          <a:spcPts val="0"/>
                        </a:spcBef>
                        <a:spcAft>
                          <a:spcPts val="0"/>
                        </a:spcAft>
                      </a:pPr>
                      <a:r>
                        <a:rPr lang="en-US" sz="1600" kern="0">
                          <a:effectLst/>
                        </a:rPr>
                        <a:t> R    1,100,000.00 </a:t>
                      </a:r>
                      <a:endParaRPr lang="en-US" sz="1600" kern="50">
                        <a:effectLst/>
                        <a:latin typeface="Times New Roman" panose="02020603050405020304" pitchFamily="18" charset="0"/>
                        <a:ea typeface="SimSun" panose="02010600030101010101" pitchFamily="2" charset="-122"/>
                        <a:cs typeface="Mangal"/>
                      </a:endParaRPr>
                    </a:p>
                  </a:txBody>
                  <a:tcPr marL="68580" marR="68580" marT="0" marB="0" anchor="ctr"/>
                </a:tc>
                <a:tc>
                  <a:txBody>
                    <a:bodyPr/>
                    <a:lstStyle/>
                    <a:p>
                      <a:pPr marL="0" marR="0" algn="ctr">
                        <a:spcBef>
                          <a:spcPts val="0"/>
                        </a:spcBef>
                        <a:spcAft>
                          <a:spcPts val="0"/>
                        </a:spcAft>
                      </a:pPr>
                      <a:r>
                        <a:rPr lang="en-US" sz="1600" kern="0" dirty="0">
                          <a:effectLst/>
                        </a:rPr>
                        <a:t>S A F  I</a:t>
                      </a:r>
                      <a:endParaRPr lang="en-US" sz="1600" kern="50" dirty="0">
                        <a:effectLst/>
                        <a:latin typeface="Times New Roman" panose="02020603050405020304" pitchFamily="18" charset="0"/>
                        <a:ea typeface="SimSun" panose="02010600030101010101" pitchFamily="2" charset="-122"/>
                        <a:cs typeface="Mangal"/>
                      </a:endParaRPr>
                    </a:p>
                  </a:txBody>
                  <a:tcPr marL="68580" marR="68580" marT="0" marB="0" anchor="ctr"/>
                </a:tc>
                <a:extLst>
                  <a:ext uri="{0D108BD9-81ED-4DB2-BD59-A6C34878D82A}">
                    <a16:rowId xmlns:a16="http://schemas.microsoft.com/office/drawing/2014/main" val="1074324570"/>
                  </a:ext>
                </a:extLst>
              </a:tr>
            </a:tbl>
          </a:graphicData>
        </a:graphic>
      </p:graphicFrame>
    </p:spTree>
    <p:extLst>
      <p:ext uri="{BB962C8B-B14F-4D97-AF65-F5344CB8AC3E}">
        <p14:creationId xmlns:p14="http://schemas.microsoft.com/office/powerpoint/2010/main" val="339014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744" y="1558977"/>
            <a:ext cx="11347554" cy="4961743"/>
          </a:xfrm>
        </p:spPr>
        <p:txBody>
          <a:bodyPr/>
          <a:lstStyle/>
          <a:p>
            <a:endParaRPr lang="en-US" sz="1600" dirty="0"/>
          </a:p>
        </p:txBody>
      </p:sp>
      <p:sp>
        <p:nvSpPr>
          <p:cNvPr id="3" name="Text Placeholder 2"/>
          <p:cNvSpPr>
            <a:spLocks noGrp="1"/>
          </p:cNvSpPr>
          <p:nvPr>
            <p:ph type="body" idx="1"/>
          </p:nvPr>
        </p:nvSpPr>
        <p:spPr>
          <a:xfrm>
            <a:off x="2638270" y="629587"/>
            <a:ext cx="8688014" cy="1079292"/>
          </a:xfrm>
        </p:spPr>
        <p:txBody>
          <a:bodyPr/>
          <a:lstStyle/>
          <a:p>
            <a:pPr algn="ctr"/>
            <a:endParaRPr lang="en-US" sz="2800" dirty="0" smtClean="0">
              <a:solidFill>
                <a:schemeClr val="tx1"/>
              </a:solidFill>
            </a:endParaRPr>
          </a:p>
          <a:p>
            <a:pPr algn="ctr"/>
            <a:r>
              <a:rPr lang="en-US" sz="2800" b="1" dirty="0" smtClean="0">
                <a:solidFill>
                  <a:schemeClr val="tx1"/>
                </a:solidFill>
              </a:rPr>
              <a:t>Qualifications in </a:t>
            </a:r>
            <a:r>
              <a:rPr lang="en-US" sz="2800" b="1" dirty="0">
                <a:solidFill>
                  <a:schemeClr val="tx1"/>
                </a:solidFill>
              </a:rPr>
              <a:t>t</a:t>
            </a:r>
            <a:r>
              <a:rPr lang="en-US" sz="2800" b="1" dirty="0" smtClean="0">
                <a:solidFill>
                  <a:schemeClr val="tx1"/>
                </a:solidFill>
              </a:rPr>
              <a:t>he </a:t>
            </a:r>
            <a:r>
              <a:rPr lang="en-US" sz="2800" b="1" dirty="0">
                <a:solidFill>
                  <a:schemeClr val="tx1"/>
                </a:solidFill>
              </a:rPr>
              <a:t>e</a:t>
            </a:r>
            <a:r>
              <a:rPr lang="en-US" sz="2800" b="1" dirty="0" smtClean="0">
                <a:solidFill>
                  <a:schemeClr val="tx1"/>
                </a:solidFill>
              </a:rPr>
              <a:t>valuation </a:t>
            </a:r>
            <a:r>
              <a:rPr lang="en-US" sz="2800" b="1" dirty="0">
                <a:solidFill>
                  <a:schemeClr val="tx1"/>
                </a:solidFill>
              </a:rPr>
              <a:t>b</a:t>
            </a:r>
            <a:r>
              <a:rPr lang="en-US" sz="2800" b="1" dirty="0" smtClean="0">
                <a:solidFill>
                  <a:schemeClr val="tx1"/>
                </a:solidFill>
              </a:rPr>
              <a:t>y </a:t>
            </a:r>
            <a:r>
              <a:rPr lang="en-US" sz="2800" b="1" dirty="0">
                <a:solidFill>
                  <a:schemeClr val="tx1"/>
                </a:solidFill>
              </a:rPr>
              <a:t>t</a:t>
            </a:r>
            <a:r>
              <a:rPr lang="en-US" sz="2800" b="1" dirty="0" smtClean="0">
                <a:solidFill>
                  <a:schemeClr val="tx1"/>
                </a:solidFill>
              </a:rPr>
              <a:t>he QCTO </a:t>
            </a:r>
            <a:endParaRPr lang="en-US" sz="2800" dirty="0" smtClean="0">
              <a:solidFill>
                <a:schemeClr val="tx1"/>
              </a:solidFill>
            </a:endParaRPr>
          </a:p>
          <a:p>
            <a:pPr algn="ctr"/>
            <a:endParaRPr lang="en-US" sz="2800" dirty="0">
              <a:solidFill>
                <a:schemeClr val="tx1"/>
              </a:solidFill>
            </a:endParaRPr>
          </a:p>
        </p:txBody>
      </p:sp>
      <p:sp>
        <p:nvSpPr>
          <p:cNvPr id="4" name="Slide Number Placeholder 3"/>
          <p:cNvSpPr>
            <a:spLocks noGrp="1"/>
          </p:cNvSpPr>
          <p:nvPr>
            <p:ph type="sldNum" sz="quarter" idx="12"/>
          </p:nvPr>
        </p:nvSpPr>
        <p:spPr/>
        <p:txBody>
          <a:bodyPr/>
          <a:lstStyle/>
          <a:p>
            <a:fld id="{4F170DD6-C84C-984E-83C8-F919C4C50C3E}" type="slidenum">
              <a:rPr lang="en-US" smtClean="0">
                <a:solidFill>
                  <a:prstClr val="black">
                    <a:tint val="75000"/>
                  </a:prstClr>
                </a:solidFill>
              </a:rPr>
              <a:pPr/>
              <a:t>28</a:t>
            </a:fld>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023961908"/>
              </p:ext>
            </p:extLst>
          </p:nvPr>
        </p:nvGraphicFramePr>
        <p:xfrm>
          <a:off x="389745" y="1558978"/>
          <a:ext cx="11347552" cy="3132944"/>
        </p:xfrm>
        <a:graphic>
          <a:graphicData uri="http://schemas.openxmlformats.org/drawingml/2006/table">
            <a:tbl>
              <a:tblPr firstRow="1" firstCol="1" bandRow="1">
                <a:tableStyleId>{5C22544A-7EE6-4342-B048-85BDC9FD1C3A}</a:tableStyleId>
              </a:tblPr>
              <a:tblGrid>
                <a:gridCol w="911457">
                  <a:extLst>
                    <a:ext uri="{9D8B030D-6E8A-4147-A177-3AD203B41FA5}">
                      <a16:colId xmlns:a16="http://schemas.microsoft.com/office/drawing/2014/main" val="2088825853"/>
                    </a:ext>
                  </a:extLst>
                </a:gridCol>
                <a:gridCol w="1570561">
                  <a:extLst>
                    <a:ext uri="{9D8B030D-6E8A-4147-A177-3AD203B41FA5}">
                      <a16:colId xmlns:a16="http://schemas.microsoft.com/office/drawing/2014/main" val="3646737013"/>
                    </a:ext>
                  </a:extLst>
                </a:gridCol>
                <a:gridCol w="5428895">
                  <a:extLst>
                    <a:ext uri="{9D8B030D-6E8A-4147-A177-3AD203B41FA5}">
                      <a16:colId xmlns:a16="http://schemas.microsoft.com/office/drawing/2014/main" val="713631374"/>
                    </a:ext>
                  </a:extLst>
                </a:gridCol>
                <a:gridCol w="3436639">
                  <a:extLst>
                    <a:ext uri="{9D8B030D-6E8A-4147-A177-3AD203B41FA5}">
                      <a16:colId xmlns:a16="http://schemas.microsoft.com/office/drawing/2014/main" val="1351730856"/>
                    </a:ext>
                  </a:extLst>
                </a:gridCol>
              </a:tblGrid>
              <a:tr h="1206008">
                <a:tc>
                  <a:txBody>
                    <a:bodyPr/>
                    <a:lstStyle/>
                    <a:p>
                      <a:pPr marL="0" marR="0" algn="ctr">
                        <a:spcBef>
                          <a:spcPts val="0"/>
                        </a:spcBef>
                        <a:spcAft>
                          <a:spcPts val="0"/>
                        </a:spcAft>
                      </a:pPr>
                      <a:r>
                        <a:rPr lang="en-US" sz="1600" kern="0">
                          <a:effectLst/>
                        </a:rPr>
                        <a:t>NO</a:t>
                      </a:r>
                      <a:endParaRPr lang="en-US" sz="1600" kern="50">
                        <a:effectLst/>
                        <a:latin typeface="Times New Roman" panose="02020603050405020304" pitchFamily="18" charset="0"/>
                        <a:ea typeface="SimSun" panose="02010600030101010101" pitchFamily="2" charset="-122"/>
                        <a:cs typeface="Mangal"/>
                      </a:endParaRPr>
                    </a:p>
                  </a:txBody>
                  <a:tcPr marL="68580" marR="68580" marT="0" marB="0" anchor="ctr"/>
                </a:tc>
                <a:tc>
                  <a:txBody>
                    <a:bodyPr/>
                    <a:lstStyle/>
                    <a:p>
                      <a:pPr marL="0" marR="0" algn="ctr">
                        <a:spcBef>
                          <a:spcPts val="0"/>
                        </a:spcBef>
                        <a:spcAft>
                          <a:spcPts val="0"/>
                        </a:spcAft>
                      </a:pPr>
                      <a:r>
                        <a:rPr lang="en-US" sz="1600" kern="0">
                          <a:effectLst/>
                        </a:rPr>
                        <a:t>OFO CODE</a:t>
                      </a:r>
                      <a:endParaRPr lang="en-US" sz="1600" kern="50">
                        <a:effectLst/>
                        <a:latin typeface="Times New Roman" panose="02020603050405020304" pitchFamily="18" charset="0"/>
                        <a:ea typeface="SimSun" panose="02010600030101010101" pitchFamily="2" charset="-122"/>
                        <a:cs typeface="Mangal"/>
                      </a:endParaRPr>
                    </a:p>
                  </a:txBody>
                  <a:tcPr marL="68580" marR="68580" marT="0" marB="0" anchor="ctr"/>
                </a:tc>
                <a:tc>
                  <a:txBody>
                    <a:bodyPr/>
                    <a:lstStyle/>
                    <a:p>
                      <a:pPr marL="0" marR="0" algn="ctr">
                        <a:spcBef>
                          <a:spcPts val="0"/>
                        </a:spcBef>
                        <a:spcAft>
                          <a:spcPts val="0"/>
                        </a:spcAft>
                      </a:pPr>
                      <a:r>
                        <a:rPr lang="en-US" sz="1600" kern="0">
                          <a:effectLst/>
                        </a:rPr>
                        <a:t>OFO TITLE</a:t>
                      </a:r>
                      <a:endParaRPr lang="en-US" sz="1600" kern="50">
                        <a:effectLst/>
                        <a:latin typeface="Times New Roman" panose="02020603050405020304" pitchFamily="18" charset="0"/>
                        <a:ea typeface="SimSun" panose="02010600030101010101" pitchFamily="2" charset="-122"/>
                        <a:cs typeface="Mangal"/>
                      </a:endParaRPr>
                    </a:p>
                  </a:txBody>
                  <a:tcPr marL="68580" marR="68580" marT="0" marB="0" anchor="ctr"/>
                </a:tc>
                <a:tc>
                  <a:txBody>
                    <a:bodyPr/>
                    <a:lstStyle/>
                    <a:p>
                      <a:pPr marL="0" marR="0" algn="ctr">
                        <a:spcBef>
                          <a:spcPts val="0"/>
                        </a:spcBef>
                        <a:spcAft>
                          <a:spcPts val="0"/>
                        </a:spcAft>
                      </a:pPr>
                      <a:r>
                        <a:rPr lang="en-US" sz="1600" kern="0" dirty="0">
                          <a:effectLst/>
                        </a:rPr>
                        <a:t>QUALIFICATION CODE</a:t>
                      </a:r>
                      <a:endParaRPr lang="en-US" sz="1600" kern="50" dirty="0">
                        <a:effectLst/>
                        <a:latin typeface="Times New Roman" panose="02020603050405020304" pitchFamily="18" charset="0"/>
                        <a:ea typeface="SimSun" panose="02010600030101010101" pitchFamily="2" charset="-122"/>
                        <a:cs typeface="Mangal"/>
                      </a:endParaRPr>
                    </a:p>
                  </a:txBody>
                  <a:tcPr marL="68580" marR="68580" marT="0" marB="0" anchor="ctr"/>
                </a:tc>
                <a:extLst>
                  <a:ext uri="{0D108BD9-81ED-4DB2-BD59-A6C34878D82A}">
                    <a16:rowId xmlns:a16="http://schemas.microsoft.com/office/drawing/2014/main" val="715812479"/>
                  </a:ext>
                </a:extLst>
              </a:tr>
              <a:tr h="963468">
                <a:tc>
                  <a:txBody>
                    <a:bodyPr/>
                    <a:lstStyle/>
                    <a:p>
                      <a:pPr marL="0" marR="0" algn="ctr">
                        <a:spcBef>
                          <a:spcPts val="0"/>
                        </a:spcBef>
                        <a:spcAft>
                          <a:spcPts val="0"/>
                        </a:spcAft>
                      </a:pPr>
                      <a:r>
                        <a:rPr lang="en-US" sz="1600" kern="0">
                          <a:effectLst/>
                        </a:rPr>
                        <a:t>1</a:t>
                      </a:r>
                      <a:endParaRPr lang="en-US" sz="1600" kern="50">
                        <a:effectLst/>
                        <a:latin typeface="Times New Roman" panose="02020603050405020304" pitchFamily="18" charset="0"/>
                        <a:ea typeface="SimSun" panose="02010600030101010101" pitchFamily="2" charset="-122"/>
                        <a:cs typeface="Mangal"/>
                      </a:endParaRPr>
                    </a:p>
                  </a:txBody>
                  <a:tcPr marL="68580" marR="68580" marT="0" marB="0"/>
                </a:tc>
                <a:tc>
                  <a:txBody>
                    <a:bodyPr/>
                    <a:lstStyle/>
                    <a:p>
                      <a:pPr marL="0" marR="0">
                        <a:spcBef>
                          <a:spcPts val="0"/>
                        </a:spcBef>
                        <a:spcAft>
                          <a:spcPts val="0"/>
                        </a:spcAft>
                      </a:pPr>
                      <a:r>
                        <a:rPr lang="en-US" sz="1600" kern="0" smtClean="0">
                          <a:effectLst/>
                        </a:rPr>
                        <a:t>683402</a:t>
                      </a:r>
                      <a:endParaRPr lang="en-US" sz="1600" kern="50" dirty="0">
                        <a:effectLst/>
                        <a:latin typeface="Times New Roman" panose="02020603050405020304" pitchFamily="18" charset="0"/>
                        <a:ea typeface="SimSun" panose="02010600030101010101" pitchFamily="2" charset="-122"/>
                        <a:cs typeface="Mangal"/>
                      </a:endParaRPr>
                    </a:p>
                  </a:txBody>
                  <a:tcPr marL="68580" marR="68580" marT="0" marB="0"/>
                </a:tc>
                <a:tc>
                  <a:txBody>
                    <a:bodyPr/>
                    <a:lstStyle/>
                    <a:p>
                      <a:r>
                        <a:rPr lang="en-US" sz="1800" b="0" i="0" u="none" strike="noStrike" kern="1200" baseline="0" dirty="0" smtClean="0">
                          <a:solidFill>
                            <a:schemeClr val="dk1"/>
                          </a:solidFill>
                          <a:latin typeface="+mn-lt"/>
                          <a:ea typeface="+mn-ea"/>
                          <a:cs typeface="+mn-cs"/>
                        </a:rPr>
                        <a:t>OC: Cabinet Maker (Furniture Maker)</a:t>
                      </a:r>
                    </a:p>
                  </a:txBody>
                  <a:tcPr marL="68580" marR="68580" marT="0"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mn-lt"/>
                          <a:ea typeface="+mn-ea"/>
                          <a:cs typeface="+mn-cs"/>
                        </a:rPr>
                        <a:t>NQF Level 4, Credits 549 	</a:t>
                      </a:r>
                    </a:p>
                    <a:p>
                      <a:pPr marL="0" marR="0">
                        <a:spcBef>
                          <a:spcPts val="0"/>
                        </a:spcBef>
                        <a:spcAft>
                          <a:spcPts val="0"/>
                        </a:spcAft>
                      </a:pPr>
                      <a:endParaRPr lang="en-US" sz="1600" kern="50" dirty="0">
                        <a:effectLst/>
                        <a:latin typeface="Times New Roman" panose="02020603050405020304" pitchFamily="18" charset="0"/>
                        <a:ea typeface="SimSun" panose="02010600030101010101" pitchFamily="2" charset="-122"/>
                        <a:cs typeface="Mangal"/>
                      </a:endParaRPr>
                    </a:p>
                  </a:txBody>
                  <a:tcPr marL="68580" marR="68580" marT="0" marB="0"/>
                </a:tc>
                <a:extLst>
                  <a:ext uri="{0D108BD9-81ED-4DB2-BD59-A6C34878D82A}">
                    <a16:rowId xmlns:a16="http://schemas.microsoft.com/office/drawing/2014/main" val="2396193713"/>
                  </a:ext>
                </a:extLst>
              </a:tr>
              <a:tr h="963468">
                <a:tc>
                  <a:txBody>
                    <a:bodyPr/>
                    <a:lstStyle/>
                    <a:p>
                      <a:pPr marL="0" marR="0" algn="ctr">
                        <a:spcBef>
                          <a:spcPts val="0"/>
                        </a:spcBef>
                        <a:spcAft>
                          <a:spcPts val="0"/>
                        </a:spcAft>
                      </a:pPr>
                      <a:r>
                        <a:rPr lang="en-US" sz="1600" kern="0">
                          <a:effectLst/>
                        </a:rPr>
                        <a:t>2</a:t>
                      </a:r>
                      <a:endParaRPr lang="en-US" sz="1600" kern="50">
                        <a:effectLst/>
                        <a:latin typeface="Times New Roman" panose="02020603050405020304" pitchFamily="18" charset="0"/>
                        <a:ea typeface="SimSun" panose="02010600030101010101" pitchFamily="2" charset="-122"/>
                        <a:cs typeface="Mangal"/>
                      </a:endParaRPr>
                    </a:p>
                  </a:txBody>
                  <a:tcPr marL="68580" marR="68580" marT="0" marB="0"/>
                </a:tc>
                <a:tc>
                  <a:txBody>
                    <a:bodyPr/>
                    <a:lstStyle/>
                    <a:p>
                      <a:pPr marL="0" marR="0">
                        <a:spcBef>
                          <a:spcPts val="0"/>
                        </a:spcBef>
                        <a:spcAft>
                          <a:spcPts val="0"/>
                        </a:spcAft>
                      </a:pPr>
                      <a:r>
                        <a:rPr lang="en-US" sz="1800" kern="1200" dirty="0" smtClean="0">
                          <a:solidFill>
                            <a:schemeClr val="dk1"/>
                          </a:solidFill>
                          <a:effectLst/>
                          <a:latin typeface="+mn-lt"/>
                          <a:ea typeface="+mn-ea"/>
                          <a:cs typeface="+mn-cs"/>
                        </a:rPr>
                        <a:t>683401</a:t>
                      </a:r>
                      <a:endParaRPr lang="en-US" sz="1600" kern="50" dirty="0">
                        <a:effectLst/>
                        <a:latin typeface="Times New Roman" panose="02020603050405020304" pitchFamily="18" charset="0"/>
                        <a:ea typeface="SimSun" panose="02010600030101010101" pitchFamily="2" charset="-122"/>
                        <a:cs typeface="Mangal"/>
                      </a:endParaRPr>
                    </a:p>
                  </a:txBody>
                  <a:tcPr marL="68580" marR="68580" marT="0"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mn-lt"/>
                          <a:ea typeface="+mn-ea"/>
                          <a:cs typeface="+mn-cs"/>
                        </a:rPr>
                        <a:t>OC: Upholsterer (Furniture) </a:t>
                      </a:r>
                      <a:endParaRPr lang="en-US" sz="1600" kern="50" dirty="0">
                        <a:effectLst/>
                        <a:latin typeface="Times New Roman" panose="02020603050405020304" pitchFamily="18" charset="0"/>
                        <a:ea typeface="SimSun" panose="02010600030101010101" pitchFamily="2" charset="-122"/>
                        <a:cs typeface="Mangal"/>
                      </a:endParaRPr>
                    </a:p>
                  </a:txBody>
                  <a:tcPr marL="68580" marR="68580" marT="0"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mn-lt"/>
                          <a:ea typeface="+mn-ea"/>
                          <a:cs typeface="+mn-cs"/>
                        </a:rPr>
                        <a:t>NQF Level 4, Credits 549 	</a:t>
                      </a:r>
                      <a:endParaRPr lang="en-US" sz="1600" b="0" i="0" u="none" strike="noStrike" kern="1200" baseline="0" dirty="0" smtClean="0">
                        <a:solidFill>
                          <a:schemeClr val="dk1"/>
                        </a:solidFill>
                        <a:latin typeface="+mn-lt"/>
                        <a:ea typeface="+mn-ea"/>
                        <a:cs typeface="+mn-cs"/>
                      </a:endParaRPr>
                    </a:p>
                  </a:txBody>
                  <a:tcPr marL="68580" marR="68580" marT="0" marB="0"/>
                </a:tc>
                <a:extLst>
                  <a:ext uri="{0D108BD9-81ED-4DB2-BD59-A6C34878D82A}">
                    <a16:rowId xmlns:a16="http://schemas.microsoft.com/office/drawing/2014/main" val="660748757"/>
                  </a:ext>
                </a:extLst>
              </a:tr>
            </a:tbl>
          </a:graphicData>
        </a:graphic>
      </p:graphicFrame>
    </p:spTree>
    <p:extLst>
      <p:ext uri="{BB962C8B-B14F-4D97-AF65-F5344CB8AC3E}">
        <p14:creationId xmlns:p14="http://schemas.microsoft.com/office/powerpoint/2010/main" val="42816061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675" y="1558977"/>
            <a:ext cx="11087725" cy="4797375"/>
          </a:xfrm>
        </p:spPr>
        <p:txBody>
          <a:bodyPr/>
          <a:lstStyle/>
          <a:p>
            <a:endParaRPr lang="en-US" sz="1200" dirty="0"/>
          </a:p>
        </p:txBody>
      </p:sp>
      <p:sp>
        <p:nvSpPr>
          <p:cNvPr id="3" name="Text Placeholder 2"/>
          <p:cNvSpPr>
            <a:spLocks noGrp="1"/>
          </p:cNvSpPr>
          <p:nvPr>
            <p:ph type="body" idx="1"/>
          </p:nvPr>
        </p:nvSpPr>
        <p:spPr>
          <a:xfrm>
            <a:off x="2653259" y="749508"/>
            <a:ext cx="8929141" cy="1094282"/>
          </a:xfrm>
        </p:spPr>
        <p:txBody>
          <a:bodyPr/>
          <a:lstStyle/>
          <a:p>
            <a:pPr algn="ctr"/>
            <a:r>
              <a:rPr lang="en-ZA" sz="2400" b="1" dirty="0">
                <a:solidFill>
                  <a:schemeClr val="tx1"/>
                </a:solidFill>
              </a:rPr>
              <a:t>Qualifications and Part </a:t>
            </a:r>
            <a:r>
              <a:rPr lang="en-ZA" sz="2400" b="1" dirty="0" smtClean="0">
                <a:solidFill>
                  <a:schemeClr val="tx1"/>
                </a:solidFill>
              </a:rPr>
              <a:t>Qualifications submitted for registration to QCTO</a:t>
            </a:r>
            <a:endParaRPr lang="en-US" sz="2400" dirty="0">
              <a:solidFill>
                <a:schemeClr val="tx1"/>
              </a:solidFill>
            </a:endParaRPr>
          </a:p>
          <a:p>
            <a:endParaRPr lang="en-US" sz="2400" dirty="0">
              <a:solidFill>
                <a:schemeClr val="tx1"/>
              </a:solidFill>
            </a:endParaRPr>
          </a:p>
        </p:txBody>
      </p:sp>
      <p:sp>
        <p:nvSpPr>
          <p:cNvPr id="4" name="Slide Number Placeholder 3"/>
          <p:cNvSpPr>
            <a:spLocks noGrp="1"/>
          </p:cNvSpPr>
          <p:nvPr>
            <p:ph type="sldNum" sz="quarter" idx="12"/>
          </p:nvPr>
        </p:nvSpPr>
        <p:spPr/>
        <p:txBody>
          <a:bodyPr/>
          <a:lstStyle/>
          <a:p>
            <a:fld id="{4F170DD6-C84C-984E-83C8-F919C4C50C3E}" type="slidenum">
              <a:rPr lang="en-US" smtClean="0">
                <a:solidFill>
                  <a:prstClr val="black">
                    <a:tint val="75000"/>
                  </a:prstClr>
                </a:solidFill>
              </a:rPr>
              <a:pPr/>
              <a:t>29</a:t>
            </a:fld>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829167110"/>
              </p:ext>
            </p:extLst>
          </p:nvPr>
        </p:nvGraphicFramePr>
        <p:xfrm>
          <a:off x="494675" y="1663910"/>
          <a:ext cx="11087724" cy="4692444"/>
        </p:xfrm>
        <a:graphic>
          <a:graphicData uri="http://schemas.openxmlformats.org/drawingml/2006/table">
            <a:tbl>
              <a:tblPr firstRow="1" firstCol="1" bandRow="1">
                <a:tableStyleId>{5C22544A-7EE6-4342-B048-85BDC9FD1C3A}</a:tableStyleId>
              </a:tblPr>
              <a:tblGrid>
                <a:gridCol w="575422">
                  <a:extLst>
                    <a:ext uri="{9D8B030D-6E8A-4147-A177-3AD203B41FA5}">
                      <a16:colId xmlns:a16="http://schemas.microsoft.com/office/drawing/2014/main" val="711889661"/>
                    </a:ext>
                  </a:extLst>
                </a:gridCol>
                <a:gridCol w="1721814">
                  <a:extLst>
                    <a:ext uri="{9D8B030D-6E8A-4147-A177-3AD203B41FA5}">
                      <a16:colId xmlns:a16="http://schemas.microsoft.com/office/drawing/2014/main" val="3654087649"/>
                    </a:ext>
                  </a:extLst>
                </a:gridCol>
                <a:gridCol w="3893280">
                  <a:extLst>
                    <a:ext uri="{9D8B030D-6E8A-4147-A177-3AD203B41FA5}">
                      <a16:colId xmlns:a16="http://schemas.microsoft.com/office/drawing/2014/main" val="1123643900"/>
                    </a:ext>
                  </a:extLst>
                </a:gridCol>
                <a:gridCol w="4897208">
                  <a:extLst>
                    <a:ext uri="{9D8B030D-6E8A-4147-A177-3AD203B41FA5}">
                      <a16:colId xmlns:a16="http://schemas.microsoft.com/office/drawing/2014/main" val="1411334887"/>
                    </a:ext>
                  </a:extLst>
                </a:gridCol>
              </a:tblGrid>
              <a:tr h="391037">
                <a:tc>
                  <a:txBody>
                    <a:bodyPr/>
                    <a:lstStyle/>
                    <a:p>
                      <a:pPr marL="0" marR="0" algn="ctr">
                        <a:lnSpc>
                          <a:spcPct val="115000"/>
                        </a:lnSpc>
                        <a:spcBef>
                          <a:spcPts val="0"/>
                        </a:spcBef>
                        <a:spcAft>
                          <a:spcPts val="0"/>
                        </a:spcAft>
                      </a:pPr>
                      <a:r>
                        <a:rPr lang="en-ZA" sz="1600">
                          <a:effectLst/>
                        </a:rPr>
                        <a:t> </a:t>
                      </a:r>
                      <a:endParaRPr lang="en-US" sz="1600">
                        <a:effectLst/>
                        <a:latin typeface="Tahoma" panose="020B0604030504040204" pitchFamily="34" charset="0"/>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pPr>
                      <a:r>
                        <a:rPr lang="en-ZA" sz="1600">
                          <a:effectLst/>
                        </a:rPr>
                        <a:t>Sector</a:t>
                      </a:r>
                      <a:endParaRPr lang="en-US" sz="1600">
                        <a:effectLst/>
                        <a:latin typeface="Tahoma" panose="020B0604030504040204" pitchFamily="34" charset="0"/>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pPr>
                      <a:r>
                        <a:rPr lang="en-ZA" sz="1600">
                          <a:effectLst/>
                        </a:rPr>
                        <a:t>Qualification Title</a:t>
                      </a:r>
                      <a:endParaRPr lang="en-US" sz="1600">
                        <a:effectLst/>
                        <a:latin typeface="Tahoma" panose="020B0604030504040204" pitchFamily="34" charset="0"/>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pPr>
                      <a:r>
                        <a:rPr lang="en-ZA" sz="1600" dirty="0">
                          <a:effectLst/>
                        </a:rPr>
                        <a:t>Part Qualification Title</a:t>
                      </a:r>
                      <a:endParaRPr lang="en-US" sz="1600" dirty="0">
                        <a:effectLst/>
                        <a:latin typeface="Tahoma" panose="020B0604030504040204" pitchFamily="34" charset="0"/>
                        <a:ea typeface="Calibri" panose="020F0502020204030204" pitchFamily="34" charset="0"/>
                      </a:endParaRPr>
                    </a:p>
                  </a:txBody>
                  <a:tcPr marL="68580" marR="68580" marT="0" marB="0"/>
                </a:tc>
                <a:extLst>
                  <a:ext uri="{0D108BD9-81ED-4DB2-BD59-A6C34878D82A}">
                    <a16:rowId xmlns:a16="http://schemas.microsoft.com/office/drawing/2014/main" val="3293583616"/>
                  </a:ext>
                </a:extLst>
              </a:tr>
              <a:tr h="391037">
                <a:tc>
                  <a:txBody>
                    <a:bodyPr/>
                    <a:lstStyle/>
                    <a:p>
                      <a:pPr marL="0" marR="0" algn="r">
                        <a:lnSpc>
                          <a:spcPct val="115000"/>
                        </a:lnSpc>
                        <a:spcBef>
                          <a:spcPts val="0"/>
                        </a:spcBef>
                        <a:spcAft>
                          <a:spcPts val="0"/>
                        </a:spcAft>
                      </a:pPr>
                      <a:r>
                        <a:rPr lang="en-ZA" sz="1600" dirty="0" smtClean="0">
                          <a:effectLst/>
                          <a:latin typeface="+mn-lt"/>
                          <a:ea typeface="+mn-ea"/>
                        </a:rPr>
                        <a:t>1</a:t>
                      </a:r>
                      <a:endParaRPr lang="en-US" sz="1600" dirty="0">
                        <a:effectLst/>
                        <a:latin typeface="Tahoma" panose="020B0604030504040204" pitchFamily="34" charset="0"/>
                        <a:ea typeface="Calibri" panose="020F0502020204030204" pitchFamily="34" charset="0"/>
                      </a:endParaRPr>
                    </a:p>
                  </a:txBody>
                  <a:tcPr marL="68580" marR="68580" marT="0" marB="0" anchor="b"/>
                </a:tc>
                <a:tc rowSpan="11">
                  <a:txBody>
                    <a:bodyPr/>
                    <a:lstStyle/>
                    <a:p>
                      <a:pPr marL="0" marR="0">
                        <a:lnSpc>
                          <a:spcPct val="115000"/>
                        </a:lnSpc>
                        <a:spcBef>
                          <a:spcPts val="0"/>
                        </a:spcBef>
                        <a:spcAft>
                          <a:spcPts val="0"/>
                        </a:spcAft>
                      </a:pPr>
                      <a:r>
                        <a:rPr lang="en-ZA" sz="1600" dirty="0">
                          <a:effectLst/>
                        </a:rPr>
                        <a:t>Furniture</a:t>
                      </a:r>
                      <a:endParaRPr lang="en-US" sz="1600" dirty="0">
                        <a:effectLst/>
                        <a:latin typeface="Tahoma" panose="020B0604030504040204" pitchFamily="34" charset="0"/>
                        <a:ea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ZA" sz="1600">
                          <a:effectLst/>
                        </a:rPr>
                        <a:t>Furniture Designer</a:t>
                      </a:r>
                      <a:endParaRPr lang="en-US" sz="1600">
                        <a:effectLst/>
                        <a:latin typeface="Tahoma" panose="020B0604030504040204" pitchFamily="34" charset="0"/>
                        <a:ea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ZA" sz="1600" dirty="0">
                          <a:effectLst/>
                        </a:rPr>
                        <a:t> </a:t>
                      </a:r>
                      <a:endParaRPr lang="en-US" sz="1600" dirty="0">
                        <a:effectLst/>
                        <a:latin typeface="Tahoma" panose="020B0604030504040204" pitchFamily="34" charset="0"/>
                        <a:ea typeface="Calibri" panose="020F0502020204030204" pitchFamily="34" charset="0"/>
                      </a:endParaRPr>
                    </a:p>
                  </a:txBody>
                  <a:tcPr marL="68580" marR="68580" marT="0" marB="0"/>
                </a:tc>
                <a:extLst>
                  <a:ext uri="{0D108BD9-81ED-4DB2-BD59-A6C34878D82A}">
                    <a16:rowId xmlns:a16="http://schemas.microsoft.com/office/drawing/2014/main" val="2040360362"/>
                  </a:ext>
                </a:extLst>
              </a:tr>
              <a:tr h="391037">
                <a:tc>
                  <a:txBody>
                    <a:bodyPr/>
                    <a:lstStyle/>
                    <a:p>
                      <a:pPr marL="0" marR="0" algn="r">
                        <a:lnSpc>
                          <a:spcPct val="115000"/>
                        </a:lnSpc>
                        <a:spcBef>
                          <a:spcPts val="0"/>
                        </a:spcBef>
                        <a:spcAft>
                          <a:spcPts val="0"/>
                        </a:spcAft>
                      </a:pPr>
                      <a:r>
                        <a:rPr lang="en-ZA" sz="1600" dirty="0" smtClean="0">
                          <a:effectLst/>
                        </a:rPr>
                        <a:t>2</a:t>
                      </a:r>
                      <a:endParaRPr lang="en-US" sz="1600" dirty="0">
                        <a:effectLst/>
                        <a:latin typeface="Tahoma" panose="020B0604030504040204" pitchFamily="34" charset="0"/>
                        <a:ea typeface="Calibri" panose="020F0502020204030204" pitchFamily="34" charset="0"/>
                      </a:endParaRPr>
                    </a:p>
                  </a:txBody>
                  <a:tcPr marL="68580" marR="68580" marT="0" marB="0" anchor="b"/>
                </a:tc>
                <a:tc vMerge="1">
                  <a:txBody>
                    <a:bodyPr/>
                    <a:lstStyle/>
                    <a:p>
                      <a:endParaRPr lang="en-US"/>
                    </a:p>
                  </a:txBody>
                  <a:tcPr/>
                </a:tc>
                <a:tc rowSpan="6">
                  <a:txBody>
                    <a:bodyPr/>
                    <a:lstStyle/>
                    <a:p>
                      <a:pPr marL="0" marR="0">
                        <a:lnSpc>
                          <a:spcPct val="115000"/>
                        </a:lnSpc>
                        <a:spcBef>
                          <a:spcPts val="0"/>
                        </a:spcBef>
                        <a:spcAft>
                          <a:spcPts val="0"/>
                        </a:spcAft>
                      </a:pPr>
                      <a:r>
                        <a:rPr lang="en-ZA" sz="1600" dirty="0">
                          <a:effectLst/>
                        </a:rPr>
                        <a:t>Furniture Maker</a:t>
                      </a:r>
                      <a:endParaRPr lang="en-US" sz="1600" dirty="0">
                        <a:effectLst/>
                        <a:latin typeface="Tahoma" panose="020B0604030504040204" pitchFamily="34" charset="0"/>
                        <a:ea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ZA" sz="1600" dirty="0">
                          <a:effectLst/>
                        </a:rPr>
                        <a:t> </a:t>
                      </a:r>
                      <a:endParaRPr lang="en-US" sz="1600" dirty="0">
                        <a:effectLst/>
                        <a:latin typeface="Tahoma" panose="020B0604030504040204" pitchFamily="34" charset="0"/>
                        <a:ea typeface="Calibri" panose="020F0502020204030204" pitchFamily="34" charset="0"/>
                      </a:endParaRPr>
                    </a:p>
                  </a:txBody>
                  <a:tcPr marL="68580" marR="68580" marT="0" marB="0"/>
                </a:tc>
                <a:extLst>
                  <a:ext uri="{0D108BD9-81ED-4DB2-BD59-A6C34878D82A}">
                    <a16:rowId xmlns:a16="http://schemas.microsoft.com/office/drawing/2014/main" val="3606329574"/>
                  </a:ext>
                </a:extLst>
              </a:tr>
              <a:tr h="391037">
                <a:tc>
                  <a:txBody>
                    <a:bodyPr/>
                    <a:lstStyle/>
                    <a:p>
                      <a:pPr marL="0" marR="0" algn="r">
                        <a:lnSpc>
                          <a:spcPct val="115000"/>
                        </a:lnSpc>
                        <a:spcBef>
                          <a:spcPts val="0"/>
                        </a:spcBef>
                        <a:spcAft>
                          <a:spcPts val="0"/>
                        </a:spcAft>
                      </a:pPr>
                      <a:r>
                        <a:rPr lang="en-ZA" sz="1600" dirty="0" smtClean="0">
                          <a:effectLst/>
                          <a:latin typeface="+mn-lt"/>
                          <a:ea typeface="+mn-ea"/>
                        </a:rPr>
                        <a:t>3</a:t>
                      </a:r>
                      <a:endParaRPr lang="en-US" sz="1600" dirty="0">
                        <a:effectLst/>
                        <a:latin typeface="Tahoma" panose="020B0604030504040204" pitchFamily="34" charset="0"/>
                        <a:ea typeface="Calibri" panose="020F0502020204030204" pitchFamily="34" charset="0"/>
                      </a:endParaRPr>
                    </a:p>
                  </a:txBody>
                  <a:tcPr marL="68580" marR="68580" marT="0" marB="0" anchor="b"/>
                </a:tc>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ZA" sz="1600" dirty="0">
                          <a:effectLst/>
                        </a:rPr>
                        <a:t>Furniture Machinist</a:t>
                      </a:r>
                      <a:endParaRPr lang="en-US" sz="1600" dirty="0">
                        <a:effectLst/>
                        <a:latin typeface="Tahoma" panose="020B060403050404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525424537"/>
                  </a:ext>
                </a:extLst>
              </a:tr>
              <a:tr h="391037">
                <a:tc>
                  <a:txBody>
                    <a:bodyPr/>
                    <a:lstStyle/>
                    <a:p>
                      <a:pPr marL="0" marR="0" algn="r">
                        <a:lnSpc>
                          <a:spcPct val="115000"/>
                        </a:lnSpc>
                        <a:spcBef>
                          <a:spcPts val="0"/>
                        </a:spcBef>
                        <a:spcAft>
                          <a:spcPts val="0"/>
                        </a:spcAft>
                      </a:pPr>
                      <a:r>
                        <a:rPr lang="en-ZA" sz="1600" dirty="0" smtClean="0">
                          <a:effectLst/>
                          <a:latin typeface="+mn-lt"/>
                          <a:ea typeface="+mn-ea"/>
                        </a:rPr>
                        <a:t>4</a:t>
                      </a:r>
                      <a:endParaRPr lang="en-US" sz="1600" dirty="0">
                        <a:effectLst/>
                        <a:latin typeface="Tahoma" panose="020B0604030504040204" pitchFamily="34" charset="0"/>
                        <a:ea typeface="Calibri" panose="020F0502020204030204" pitchFamily="34" charset="0"/>
                      </a:endParaRPr>
                    </a:p>
                  </a:txBody>
                  <a:tcPr marL="68580" marR="68580" marT="0" marB="0" anchor="b"/>
                </a:tc>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ZA" sz="1600" dirty="0">
                          <a:effectLst/>
                        </a:rPr>
                        <a:t>Furniture Assembler</a:t>
                      </a:r>
                      <a:endParaRPr lang="en-US" sz="1600" dirty="0">
                        <a:effectLst/>
                        <a:latin typeface="Tahoma" panose="020B060403050404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269549773"/>
                  </a:ext>
                </a:extLst>
              </a:tr>
              <a:tr h="391037">
                <a:tc>
                  <a:txBody>
                    <a:bodyPr/>
                    <a:lstStyle/>
                    <a:p>
                      <a:pPr marL="0" marR="0" algn="r">
                        <a:lnSpc>
                          <a:spcPct val="115000"/>
                        </a:lnSpc>
                        <a:spcBef>
                          <a:spcPts val="0"/>
                        </a:spcBef>
                        <a:spcAft>
                          <a:spcPts val="0"/>
                        </a:spcAft>
                      </a:pPr>
                      <a:r>
                        <a:rPr lang="en-ZA" sz="1600" dirty="0" smtClean="0">
                          <a:effectLst/>
                          <a:latin typeface="+mn-lt"/>
                          <a:ea typeface="+mn-ea"/>
                        </a:rPr>
                        <a:t>5</a:t>
                      </a:r>
                      <a:endParaRPr lang="en-US" sz="1600" dirty="0">
                        <a:effectLst/>
                        <a:latin typeface="Tahoma" panose="020B0604030504040204" pitchFamily="34" charset="0"/>
                        <a:ea typeface="Calibri" panose="020F0502020204030204" pitchFamily="34" charset="0"/>
                      </a:endParaRPr>
                    </a:p>
                  </a:txBody>
                  <a:tcPr marL="68580" marR="68580" marT="0" marB="0" anchor="b"/>
                </a:tc>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ZA" sz="1600" dirty="0">
                          <a:effectLst/>
                        </a:rPr>
                        <a:t>Furniture Finisher</a:t>
                      </a:r>
                      <a:endParaRPr lang="en-US" sz="1600" dirty="0">
                        <a:effectLst/>
                        <a:latin typeface="Tahoma" panose="020B060403050404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181510860"/>
                  </a:ext>
                </a:extLst>
              </a:tr>
              <a:tr h="391037">
                <a:tc>
                  <a:txBody>
                    <a:bodyPr/>
                    <a:lstStyle/>
                    <a:p>
                      <a:pPr marL="0" marR="0" algn="r">
                        <a:lnSpc>
                          <a:spcPct val="115000"/>
                        </a:lnSpc>
                        <a:spcBef>
                          <a:spcPts val="0"/>
                        </a:spcBef>
                        <a:spcAft>
                          <a:spcPts val="0"/>
                        </a:spcAft>
                      </a:pPr>
                      <a:r>
                        <a:rPr lang="en-ZA" sz="1600" dirty="0" smtClean="0">
                          <a:effectLst/>
                          <a:latin typeface="+mn-lt"/>
                          <a:ea typeface="+mn-ea"/>
                        </a:rPr>
                        <a:t>6</a:t>
                      </a:r>
                      <a:endParaRPr lang="en-US" sz="1600" dirty="0">
                        <a:effectLst/>
                        <a:latin typeface="Tahoma" panose="020B0604030504040204" pitchFamily="34" charset="0"/>
                        <a:ea typeface="Calibri" panose="020F0502020204030204" pitchFamily="34" charset="0"/>
                      </a:endParaRPr>
                    </a:p>
                  </a:txBody>
                  <a:tcPr marL="68580" marR="68580" marT="0" marB="0" anchor="b"/>
                </a:tc>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ZA" sz="1600" dirty="0">
                          <a:effectLst/>
                        </a:rPr>
                        <a:t>Crafted Furniture Machinist</a:t>
                      </a:r>
                      <a:endParaRPr lang="en-US" sz="1600" dirty="0">
                        <a:effectLst/>
                        <a:latin typeface="Tahoma" panose="020B060403050404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4099821586"/>
                  </a:ext>
                </a:extLst>
              </a:tr>
              <a:tr h="391037">
                <a:tc>
                  <a:txBody>
                    <a:bodyPr/>
                    <a:lstStyle/>
                    <a:p>
                      <a:pPr marL="0" marR="0" algn="r">
                        <a:lnSpc>
                          <a:spcPct val="115000"/>
                        </a:lnSpc>
                        <a:spcBef>
                          <a:spcPts val="0"/>
                        </a:spcBef>
                        <a:spcAft>
                          <a:spcPts val="0"/>
                        </a:spcAft>
                      </a:pPr>
                      <a:r>
                        <a:rPr lang="en-ZA" sz="1600" dirty="0" smtClean="0">
                          <a:effectLst/>
                          <a:latin typeface="+mn-lt"/>
                          <a:ea typeface="+mn-ea"/>
                        </a:rPr>
                        <a:t>7</a:t>
                      </a:r>
                      <a:endParaRPr lang="en-US" sz="1600" dirty="0">
                        <a:effectLst/>
                        <a:latin typeface="Tahoma" panose="020B0604030504040204" pitchFamily="34" charset="0"/>
                        <a:ea typeface="Calibri" panose="020F0502020204030204" pitchFamily="34" charset="0"/>
                      </a:endParaRPr>
                    </a:p>
                  </a:txBody>
                  <a:tcPr marL="68580" marR="68580" marT="0" marB="0" anchor="b"/>
                </a:tc>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ZA" sz="1600" dirty="0">
                          <a:effectLst/>
                        </a:rPr>
                        <a:t>Crafted Furniture Assembler</a:t>
                      </a:r>
                      <a:endParaRPr lang="en-US" sz="1600" dirty="0">
                        <a:effectLst/>
                        <a:latin typeface="Tahoma" panose="020B060403050404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829021390"/>
                  </a:ext>
                </a:extLst>
              </a:tr>
              <a:tr h="391037">
                <a:tc>
                  <a:txBody>
                    <a:bodyPr/>
                    <a:lstStyle/>
                    <a:p>
                      <a:pPr marL="0" marR="0" algn="r">
                        <a:lnSpc>
                          <a:spcPct val="115000"/>
                        </a:lnSpc>
                        <a:spcBef>
                          <a:spcPts val="0"/>
                        </a:spcBef>
                        <a:spcAft>
                          <a:spcPts val="0"/>
                        </a:spcAft>
                      </a:pPr>
                      <a:r>
                        <a:rPr lang="en-ZA" sz="1600" dirty="0" smtClean="0">
                          <a:effectLst/>
                          <a:latin typeface="+mn-lt"/>
                          <a:ea typeface="+mn-ea"/>
                        </a:rPr>
                        <a:t>8</a:t>
                      </a:r>
                      <a:endParaRPr lang="en-US" sz="1600" dirty="0">
                        <a:effectLst/>
                        <a:latin typeface="Tahoma" panose="020B0604030504040204" pitchFamily="34" charset="0"/>
                        <a:ea typeface="Calibri" panose="020F0502020204030204" pitchFamily="34" charset="0"/>
                      </a:endParaRPr>
                    </a:p>
                  </a:txBody>
                  <a:tcPr marL="68580" marR="68580" marT="0" marB="0" anchor="b"/>
                </a:tc>
                <a:tc vMerge="1">
                  <a:txBody>
                    <a:bodyPr/>
                    <a:lstStyle/>
                    <a:p>
                      <a:endParaRPr lang="en-US"/>
                    </a:p>
                  </a:txBody>
                  <a:tcPr/>
                </a:tc>
                <a:tc rowSpan="4">
                  <a:txBody>
                    <a:bodyPr/>
                    <a:lstStyle/>
                    <a:p>
                      <a:pPr marL="0" marR="0">
                        <a:lnSpc>
                          <a:spcPct val="115000"/>
                        </a:lnSpc>
                        <a:spcBef>
                          <a:spcPts val="0"/>
                        </a:spcBef>
                        <a:spcAft>
                          <a:spcPts val="0"/>
                        </a:spcAft>
                      </a:pPr>
                      <a:r>
                        <a:rPr lang="en-ZA" sz="1600">
                          <a:effectLst/>
                        </a:rPr>
                        <a:t>Furniture Upholsterer</a:t>
                      </a:r>
                      <a:endParaRPr lang="en-US" sz="1600">
                        <a:effectLst/>
                        <a:latin typeface="Tahoma" panose="020B0604030504040204" pitchFamily="34" charset="0"/>
                        <a:ea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ZA" sz="1600" dirty="0">
                          <a:effectLst/>
                        </a:rPr>
                        <a:t> </a:t>
                      </a:r>
                      <a:endParaRPr lang="en-US" sz="1600" dirty="0">
                        <a:effectLst/>
                        <a:latin typeface="Tahoma" panose="020B0604030504040204" pitchFamily="34" charset="0"/>
                        <a:ea typeface="Calibri" panose="020F0502020204030204" pitchFamily="34" charset="0"/>
                      </a:endParaRPr>
                    </a:p>
                  </a:txBody>
                  <a:tcPr marL="68580" marR="68580" marT="0" marB="0"/>
                </a:tc>
                <a:extLst>
                  <a:ext uri="{0D108BD9-81ED-4DB2-BD59-A6C34878D82A}">
                    <a16:rowId xmlns:a16="http://schemas.microsoft.com/office/drawing/2014/main" val="2734608580"/>
                  </a:ext>
                </a:extLst>
              </a:tr>
              <a:tr h="391037">
                <a:tc>
                  <a:txBody>
                    <a:bodyPr/>
                    <a:lstStyle/>
                    <a:p>
                      <a:pPr marL="0" marR="0" algn="r">
                        <a:lnSpc>
                          <a:spcPct val="115000"/>
                        </a:lnSpc>
                        <a:spcBef>
                          <a:spcPts val="0"/>
                        </a:spcBef>
                        <a:spcAft>
                          <a:spcPts val="0"/>
                        </a:spcAft>
                      </a:pPr>
                      <a:r>
                        <a:rPr lang="en-ZA" sz="1600" dirty="0" smtClean="0">
                          <a:effectLst/>
                          <a:latin typeface="+mn-lt"/>
                          <a:ea typeface="+mn-ea"/>
                        </a:rPr>
                        <a:t>9</a:t>
                      </a:r>
                      <a:endParaRPr lang="en-US" sz="1600" dirty="0">
                        <a:effectLst/>
                        <a:latin typeface="Tahoma" panose="020B0604030504040204" pitchFamily="34" charset="0"/>
                        <a:ea typeface="Calibri" panose="020F0502020204030204" pitchFamily="34" charset="0"/>
                      </a:endParaRPr>
                    </a:p>
                  </a:txBody>
                  <a:tcPr marL="68580" marR="68580" marT="0" marB="0" anchor="b"/>
                </a:tc>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ZA" sz="1600" dirty="0">
                          <a:effectLst/>
                        </a:rPr>
                        <a:t>Upholstery Frame Preparer</a:t>
                      </a:r>
                      <a:endParaRPr lang="en-US" sz="1600" dirty="0">
                        <a:effectLst/>
                        <a:latin typeface="Tahoma" panose="020B0604030504040204" pitchFamily="34" charset="0"/>
                        <a:ea typeface="Calibri" panose="020F0502020204030204" pitchFamily="34" charset="0"/>
                      </a:endParaRPr>
                    </a:p>
                  </a:txBody>
                  <a:tcPr marL="68580" marR="68580" marT="0" marB="0"/>
                </a:tc>
                <a:extLst>
                  <a:ext uri="{0D108BD9-81ED-4DB2-BD59-A6C34878D82A}">
                    <a16:rowId xmlns:a16="http://schemas.microsoft.com/office/drawing/2014/main" val="2351163550"/>
                  </a:ext>
                </a:extLst>
              </a:tr>
              <a:tr h="391037">
                <a:tc>
                  <a:txBody>
                    <a:bodyPr/>
                    <a:lstStyle/>
                    <a:p>
                      <a:pPr marL="0" marR="0" algn="r">
                        <a:lnSpc>
                          <a:spcPct val="115000"/>
                        </a:lnSpc>
                        <a:spcBef>
                          <a:spcPts val="0"/>
                        </a:spcBef>
                        <a:spcAft>
                          <a:spcPts val="0"/>
                        </a:spcAft>
                      </a:pPr>
                      <a:r>
                        <a:rPr lang="en-ZA" sz="1600" dirty="0" smtClean="0">
                          <a:effectLst/>
                          <a:latin typeface="+mn-lt"/>
                          <a:ea typeface="+mn-ea"/>
                        </a:rPr>
                        <a:t>10</a:t>
                      </a:r>
                      <a:endParaRPr lang="en-US" sz="1600" dirty="0">
                        <a:effectLst/>
                        <a:latin typeface="Tahoma" panose="020B0604030504040204" pitchFamily="34" charset="0"/>
                        <a:ea typeface="Calibri" panose="020F0502020204030204" pitchFamily="34" charset="0"/>
                      </a:endParaRPr>
                    </a:p>
                  </a:txBody>
                  <a:tcPr marL="68580" marR="68580" marT="0" marB="0" anchor="b"/>
                </a:tc>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ZA" sz="1600" dirty="0">
                          <a:effectLst/>
                        </a:rPr>
                        <a:t>Upholstery Cover Fitter</a:t>
                      </a:r>
                      <a:endParaRPr lang="en-US" sz="1600" dirty="0">
                        <a:effectLst/>
                        <a:latin typeface="Tahoma" panose="020B0604030504040204" pitchFamily="34" charset="0"/>
                        <a:ea typeface="Calibri" panose="020F0502020204030204" pitchFamily="34" charset="0"/>
                      </a:endParaRPr>
                    </a:p>
                  </a:txBody>
                  <a:tcPr marL="68580" marR="68580" marT="0" marB="0"/>
                </a:tc>
                <a:extLst>
                  <a:ext uri="{0D108BD9-81ED-4DB2-BD59-A6C34878D82A}">
                    <a16:rowId xmlns:a16="http://schemas.microsoft.com/office/drawing/2014/main" val="325235932"/>
                  </a:ext>
                </a:extLst>
              </a:tr>
              <a:tr h="391037">
                <a:tc>
                  <a:txBody>
                    <a:bodyPr/>
                    <a:lstStyle/>
                    <a:p>
                      <a:pPr marL="0" marR="0" algn="r">
                        <a:lnSpc>
                          <a:spcPct val="115000"/>
                        </a:lnSpc>
                        <a:spcBef>
                          <a:spcPts val="0"/>
                        </a:spcBef>
                        <a:spcAft>
                          <a:spcPts val="0"/>
                        </a:spcAft>
                      </a:pPr>
                      <a:r>
                        <a:rPr lang="en-ZA" sz="1600" dirty="0" smtClean="0">
                          <a:effectLst/>
                          <a:latin typeface="+mn-lt"/>
                          <a:ea typeface="+mn-ea"/>
                        </a:rPr>
                        <a:t>11</a:t>
                      </a:r>
                      <a:endParaRPr lang="en-US" sz="1600" dirty="0">
                        <a:effectLst/>
                        <a:latin typeface="Tahoma" panose="020B0604030504040204" pitchFamily="34" charset="0"/>
                        <a:ea typeface="Calibri" panose="020F0502020204030204" pitchFamily="34" charset="0"/>
                      </a:endParaRPr>
                    </a:p>
                  </a:txBody>
                  <a:tcPr marL="68580" marR="68580" marT="0" marB="0" anchor="b"/>
                </a:tc>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ZA" sz="1600" dirty="0">
                          <a:effectLst/>
                        </a:rPr>
                        <a:t>Upholstery Cover Fitter and Template Maker</a:t>
                      </a:r>
                      <a:endParaRPr lang="en-US" sz="1600" dirty="0">
                        <a:effectLst/>
                        <a:latin typeface="Tahoma" panose="020B0604030504040204" pitchFamily="34" charset="0"/>
                        <a:ea typeface="Calibri" panose="020F0502020204030204" pitchFamily="34" charset="0"/>
                      </a:endParaRPr>
                    </a:p>
                  </a:txBody>
                  <a:tcPr marL="68580" marR="68580" marT="0" marB="0"/>
                </a:tc>
                <a:extLst>
                  <a:ext uri="{0D108BD9-81ED-4DB2-BD59-A6C34878D82A}">
                    <a16:rowId xmlns:a16="http://schemas.microsoft.com/office/drawing/2014/main" val="247459649"/>
                  </a:ext>
                </a:extLst>
              </a:tr>
            </a:tbl>
          </a:graphicData>
        </a:graphic>
      </p:graphicFrame>
    </p:spTree>
    <p:extLst>
      <p:ext uri="{BB962C8B-B14F-4D97-AF65-F5344CB8AC3E}">
        <p14:creationId xmlns:p14="http://schemas.microsoft.com/office/powerpoint/2010/main" val="2503304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0605" y="2299855"/>
            <a:ext cx="11129482" cy="4143476"/>
          </a:xfrm>
        </p:spPr>
        <p:txBody>
          <a:bodyPr/>
          <a:lstStyle/>
          <a:p>
            <a:pPr lvl="0">
              <a:lnSpc>
                <a:spcPct val="110000"/>
              </a:lnSpc>
            </a:pPr>
            <a:r>
              <a:rPr lang="en-US" sz="1800" b="1" dirty="0">
                <a:latin typeface="Arial" panose="020B0604020202020204" pitchFamily="34" charset="0"/>
                <a:cs typeface="Arial" panose="020B0604020202020204" pitchFamily="34" charset="0"/>
              </a:rPr>
              <a:t>Sawmilling SA </a:t>
            </a:r>
            <a:r>
              <a:rPr lang="en-US" sz="1800" b="1"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Wood Products</a:t>
            </a:r>
            <a:endParaRPr lang="en-ZA" sz="1800" dirty="0">
              <a:latin typeface="Arial" panose="020B0604020202020204" pitchFamily="34" charset="0"/>
              <a:cs typeface="Arial" panose="020B0604020202020204" pitchFamily="34" charset="0"/>
            </a:endParaRPr>
          </a:p>
          <a:p>
            <a:pPr lvl="0">
              <a:lnSpc>
                <a:spcPct val="110000"/>
              </a:lnSpc>
            </a:pPr>
            <a:r>
              <a:rPr lang="en-US" sz="1800" b="1" dirty="0">
                <a:latin typeface="Arial" panose="020B0604020202020204" pitchFamily="34" charset="0"/>
                <a:cs typeface="Arial" panose="020B0604020202020204" pitchFamily="34" charset="0"/>
              </a:rPr>
              <a:t>SAFCA - </a:t>
            </a:r>
            <a:r>
              <a:rPr lang="en-US" sz="1800" dirty="0">
                <a:latin typeface="Arial" panose="020B0604020202020204" pitchFamily="34" charset="0"/>
                <a:cs typeface="Arial" panose="020B0604020202020204" pitchFamily="34" charset="0"/>
              </a:rPr>
              <a:t>Forestry</a:t>
            </a:r>
            <a:endParaRPr lang="en-ZA" sz="1800" dirty="0">
              <a:latin typeface="Arial" panose="020B0604020202020204" pitchFamily="34" charset="0"/>
              <a:cs typeface="Arial" panose="020B0604020202020204" pitchFamily="34" charset="0"/>
            </a:endParaRPr>
          </a:p>
          <a:p>
            <a:pPr lvl="0">
              <a:lnSpc>
                <a:spcPct val="110000"/>
              </a:lnSpc>
            </a:pPr>
            <a:r>
              <a:rPr lang="en-US" sz="1800" b="1" dirty="0" smtClean="0">
                <a:latin typeface="Arial" panose="020B0604020202020204" pitchFamily="34" charset="0"/>
                <a:cs typeface="Arial" panose="020B0604020202020204" pitchFamily="34" charset="0"/>
              </a:rPr>
              <a:t>SAFI </a:t>
            </a:r>
            <a:r>
              <a:rPr lang="en-US" sz="1800" b="1"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Furniture</a:t>
            </a:r>
            <a:endParaRPr lang="en-ZA" sz="1800" dirty="0">
              <a:latin typeface="Arial" panose="020B0604020202020204" pitchFamily="34" charset="0"/>
              <a:cs typeface="Arial" panose="020B0604020202020204" pitchFamily="34" charset="0"/>
            </a:endParaRPr>
          </a:p>
          <a:p>
            <a:pPr lvl="0">
              <a:lnSpc>
                <a:spcPct val="110000"/>
              </a:lnSpc>
            </a:pPr>
            <a:r>
              <a:rPr lang="en-US" sz="1800" b="1" dirty="0" smtClean="0">
                <a:latin typeface="Arial" panose="020B0604020202020204" pitchFamily="34" charset="0"/>
                <a:cs typeface="Arial" panose="020B0604020202020204" pitchFamily="34" charset="0"/>
              </a:rPr>
              <a:t>SAAA(used to be AMSA) </a:t>
            </a:r>
            <a:r>
              <a:rPr lang="en-US" sz="1800" b="1"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Clothing</a:t>
            </a:r>
            <a:endParaRPr lang="en-ZA" sz="1800" dirty="0">
              <a:latin typeface="Arial" panose="020B0604020202020204" pitchFamily="34" charset="0"/>
              <a:cs typeface="Arial" panose="020B0604020202020204" pitchFamily="34" charset="0"/>
            </a:endParaRPr>
          </a:p>
          <a:p>
            <a:pPr lvl="0">
              <a:lnSpc>
                <a:spcPct val="110000"/>
              </a:lnSpc>
            </a:pPr>
            <a:r>
              <a:rPr lang="en-US" sz="1800" b="1" dirty="0">
                <a:latin typeface="Arial" panose="020B0604020202020204" pitchFamily="34" charset="0"/>
                <a:cs typeface="Arial" panose="020B0604020202020204" pitchFamily="34" charset="0"/>
              </a:rPr>
              <a:t>SABMEO - </a:t>
            </a:r>
            <a:r>
              <a:rPr lang="en-US" sz="1800" dirty="0">
                <a:latin typeface="Arial" panose="020B0604020202020204" pitchFamily="34" charset="0"/>
                <a:cs typeface="Arial" panose="020B0604020202020204" pitchFamily="34" charset="0"/>
              </a:rPr>
              <a:t>Textiles</a:t>
            </a:r>
            <a:endParaRPr lang="en-ZA" sz="1800" dirty="0">
              <a:latin typeface="Arial" panose="020B0604020202020204" pitchFamily="34" charset="0"/>
              <a:cs typeface="Arial" panose="020B0604020202020204" pitchFamily="34" charset="0"/>
            </a:endParaRPr>
          </a:p>
          <a:p>
            <a:pPr lvl="0">
              <a:lnSpc>
                <a:spcPct val="110000"/>
              </a:lnSpc>
            </a:pPr>
            <a:r>
              <a:rPr lang="en-US" sz="1800" b="1" dirty="0">
                <a:latin typeface="Arial" panose="020B0604020202020204" pitchFamily="34" charset="0"/>
                <a:cs typeface="Arial" panose="020B0604020202020204" pitchFamily="34" charset="0"/>
              </a:rPr>
              <a:t>NULAW – </a:t>
            </a:r>
            <a:r>
              <a:rPr lang="en-US" sz="1800" dirty="0">
                <a:latin typeface="Arial" panose="020B0604020202020204" pitchFamily="34" charset="0"/>
                <a:cs typeface="Arial" panose="020B0604020202020204" pitchFamily="34" charset="0"/>
              </a:rPr>
              <a:t>Footwear </a:t>
            </a:r>
            <a:r>
              <a:rPr lang="en-US" sz="1800" dirty="0" smtClean="0">
                <a:latin typeface="Arial" panose="020B0604020202020204" pitchFamily="34" charset="0"/>
                <a:cs typeface="Arial" panose="020B0604020202020204" pitchFamily="34" charset="0"/>
              </a:rPr>
              <a:t>Leather and other Goods </a:t>
            </a:r>
            <a:endParaRPr lang="en-ZA" sz="1800" dirty="0">
              <a:latin typeface="Arial" panose="020B0604020202020204" pitchFamily="34" charset="0"/>
              <a:cs typeface="Arial" panose="020B0604020202020204" pitchFamily="34" charset="0"/>
            </a:endParaRPr>
          </a:p>
          <a:p>
            <a:pPr lvl="0">
              <a:lnSpc>
                <a:spcPct val="110000"/>
              </a:lnSpc>
            </a:pPr>
            <a:r>
              <a:rPr lang="en-US" sz="1800" b="1" dirty="0">
                <a:latin typeface="Arial" panose="020B0604020202020204" pitchFamily="34" charset="0"/>
                <a:cs typeface="Arial" panose="020B0604020202020204" pitchFamily="34" charset="0"/>
              </a:rPr>
              <a:t>PAMSA – </a:t>
            </a:r>
            <a:r>
              <a:rPr lang="en-US" sz="1800" dirty="0">
                <a:latin typeface="Arial" panose="020B0604020202020204" pitchFamily="34" charset="0"/>
                <a:cs typeface="Arial" panose="020B0604020202020204" pitchFamily="34" charset="0"/>
              </a:rPr>
              <a:t>Pulp and Paper</a:t>
            </a:r>
            <a:endParaRPr lang="en-ZA" sz="1800" dirty="0">
              <a:latin typeface="Arial" panose="020B0604020202020204" pitchFamily="34" charset="0"/>
              <a:cs typeface="Arial" panose="020B0604020202020204" pitchFamily="34" charset="0"/>
            </a:endParaRPr>
          </a:p>
          <a:p>
            <a:pPr lvl="0">
              <a:lnSpc>
                <a:spcPct val="110000"/>
              </a:lnSpc>
            </a:pPr>
            <a:r>
              <a:rPr lang="en-US" sz="1800" b="1" dirty="0">
                <a:latin typeface="Arial" panose="020B0604020202020204" pitchFamily="34" charset="0"/>
                <a:cs typeface="Arial" panose="020B0604020202020204" pitchFamily="34" charset="0"/>
              </a:rPr>
              <a:t>Printing SA – </a:t>
            </a:r>
            <a:r>
              <a:rPr lang="en-US" sz="1800" dirty="0">
                <a:latin typeface="Arial" panose="020B0604020202020204" pitchFamily="34" charset="0"/>
                <a:cs typeface="Arial" panose="020B0604020202020204" pitchFamily="34" charset="0"/>
              </a:rPr>
              <a:t>Printing and Packaging</a:t>
            </a:r>
            <a:endParaRPr lang="en-ZA" sz="1800" dirty="0">
              <a:latin typeface="Arial" panose="020B0604020202020204" pitchFamily="34" charset="0"/>
              <a:cs typeface="Arial" panose="020B0604020202020204" pitchFamily="34" charset="0"/>
            </a:endParaRPr>
          </a:p>
          <a:p>
            <a:pPr lvl="0">
              <a:lnSpc>
                <a:spcPct val="110000"/>
              </a:lnSpc>
            </a:pPr>
            <a:r>
              <a:rPr lang="en-US" sz="1800" b="1" dirty="0">
                <a:latin typeface="Arial" panose="020B0604020202020204" pitchFamily="34" charset="0"/>
                <a:cs typeface="Arial" panose="020B0604020202020204" pitchFamily="34" charset="0"/>
              </a:rPr>
              <a:t>Publishing SA </a:t>
            </a:r>
            <a:r>
              <a:rPr lang="en-US" sz="1800" b="1" dirty="0" smtClean="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Publishing</a:t>
            </a:r>
          </a:p>
          <a:p>
            <a:pPr lvl="0">
              <a:lnSpc>
                <a:spcPct val="110000"/>
              </a:lnSpc>
            </a:pPr>
            <a:r>
              <a:rPr lang="en-ZA" sz="1800" b="1" dirty="0">
                <a:latin typeface="Arial" panose="020B0604020202020204" pitchFamily="34" charset="0"/>
                <a:cs typeface="Arial" panose="020B0604020202020204" pitchFamily="34" charset="0"/>
              </a:rPr>
              <a:t>SANEF – </a:t>
            </a:r>
            <a:r>
              <a:rPr lang="en-ZA" sz="1800" dirty="0" smtClean="0">
                <a:latin typeface="Arial" panose="020B0604020202020204" pitchFamily="34" charset="0"/>
                <a:cs typeface="Arial" panose="020B0604020202020204" pitchFamily="34" charset="0"/>
              </a:rPr>
              <a:t>Print Media</a:t>
            </a:r>
            <a:endParaRPr lang="en-ZA" sz="1800" dirty="0"/>
          </a:p>
        </p:txBody>
      </p:sp>
      <p:sp>
        <p:nvSpPr>
          <p:cNvPr id="6" name="Title 1"/>
          <p:cNvSpPr>
            <a:spLocks noGrp="1"/>
          </p:cNvSpPr>
          <p:nvPr>
            <p:ph type="title"/>
          </p:nvPr>
        </p:nvSpPr>
        <p:spPr>
          <a:xfrm>
            <a:off x="2147455" y="484909"/>
            <a:ext cx="9440202" cy="1203794"/>
          </a:xfrm>
        </p:spPr>
        <p:txBody>
          <a:bodyPr/>
          <a:lstStyle/>
          <a:p>
            <a:r>
              <a:rPr lang="en-ZA" sz="2800" b="1" dirty="0" smtClean="0">
                <a:latin typeface="+mn-lt"/>
                <a:cs typeface="Arial" panose="020B0604020202020204" pitchFamily="34" charset="0"/>
              </a:rPr>
              <a:t>QCTO OCCUPATIONAL QUALIFICATIONS DEVELOPMENT</a:t>
            </a:r>
            <a:br>
              <a:rPr lang="en-ZA" sz="2800" b="1" dirty="0" smtClean="0">
                <a:latin typeface="+mn-lt"/>
                <a:cs typeface="Arial" panose="020B0604020202020204" pitchFamily="34" charset="0"/>
              </a:rPr>
            </a:br>
            <a:r>
              <a:rPr lang="en-ZA" sz="2800" b="1" dirty="0" smtClean="0">
                <a:latin typeface="+mn-lt"/>
                <a:cs typeface="Arial" panose="020B0604020202020204" pitchFamily="34" charset="0"/>
              </a:rPr>
              <a:t>PARTNERS</a:t>
            </a:r>
            <a:endParaRPr lang="en-ZA" sz="2800" b="1" dirty="0">
              <a:latin typeface="+mn-lt"/>
              <a:cs typeface="Arial" panose="020B0604020202020204" pitchFamily="34" charset="0"/>
            </a:endParaRPr>
          </a:p>
        </p:txBody>
      </p:sp>
      <p:sp>
        <p:nvSpPr>
          <p:cNvPr id="2" name="Slide Number Placeholder 1"/>
          <p:cNvSpPr>
            <a:spLocks noGrp="1"/>
          </p:cNvSpPr>
          <p:nvPr>
            <p:ph type="sldNum" sz="quarter" idx="12"/>
          </p:nvPr>
        </p:nvSpPr>
        <p:spPr/>
        <p:txBody>
          <a:bodyPr/>
          <a:lstStyle/>
          <a:p>
            <a:fld id="{4F170DD6-C84C-984E-83C8-F919C4C50C3E}"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42036031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46219" y="716733"/>
            <a:ext cx="7855526" cy="566737"/>
          </a:xfrm>
          <a:prstGeom prst="rect">
            <a:avLst/>
          </a:prstGeom>
        </p:spPr>
        <p:txBody>
          <a:bodyPr/>
          <a:lstStyle/>
          <a:p>
            <a:r>
              <a:rPr lang="en-US" sz="2800" b="1" dirty="0">
                <a:ln w="0"/>
                <a:effectLst>
                  <a:outerShdw blurRad="38100" dist="19050" dir="2700000" algn="tl" rotWithShape="0">
                    <a:schemeClr val="dk1">
                      <a:alpha val="40000"/>
                    </a:schemeClr>
                  </a:outerShdw>
                </a:effectLst>
              </a:rPr>
              <a:t>Thank You</a:t>
            </a:r>
          </a:p>
        </p:txBody>
      </p:sp>
      <p:pic>
        <p:nvPicPr>
          <p:cNvPr id="4" name="Picture 3"/>
          <p:cNvPicPr>
            <a:picLocks noChangeAspect="1"/>
          </p:cNvPicPr>
          <p:nvPr/>
        </p:nvPicPr>
        <p:blipFill>
          <a:blip r:embed="rId3"/>
          <a:stretch>
            <a:fillRect/>
          </a:stretch>
        </p:blipFill>
        <p:spPr>
          <a:xfrm>
            <a:off x="4418770" y="2126210"/>
            <a:ext cx="3756525" cy="3879658"/>
          </a:xfrm>
          <a:prstGeom prst="rect">
            <a:avLst/>
          </a:prstGeom>
        </p:spPr>
      </p:pic>
      <p:sp>
        <p:nvSpPr>
          <p:cNvPr id="5" name="Slide Number Placeholder 4"/>
          <p:cNvSpPr>
            <a:spLocks noGrp="1"/>
          </p:cNvSpPr>
          <p:nvPr>
            <p:ph type="sldNum" sz="quarter" idx="12"/>
          </p:nvPr>
        </p:nvSpPr>
        <p:spPr/>
        <p:txBody>
          <a:bodyPr/>
          <a:lstStyle/>
          <a:p>
            <a:fld id="{2066355A-084C-D24E-9AD2-7E4FC41EA627}" type="slidenum">
              <a:rPr lang="en-US" smtClean="0"/>
              <a:t>30</a:t>
            </a:fld>
            <a:endParaRPr lang="en-US"/>
          </a:p>
        </p:txBody>
      </p:sp>
    </p:spTree>
    <p:extLst>
      <p:ext uri="{BB962C8B-B14F-4D97-AF65-F5344CB8AC3E}">
        <p14:creationId xmlns:p14="http://schemas.microsoft.com/office/powerpoint/2010/main" val="21507086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2364" y="568037"/>
            <a:ext cx="9028639" cy="845127"/>
          </a:xfrm>
        </p:spPr>
        <p:txBody>
          <a:bodyPr/>
          <a:lstStyle/>
          <a:p>
            <a:r>
              <a:rPr lang="en-US" sz="2400" b="1" dirty="0" smtClean="0"/>
              <a:t>HOLISTIC APPROACH TO QUALIFICATIONS DEVELOPMENT</a:t>
            </a:r>
            <a:br>
              <a:rPr lang="en-US" sz="2400" b="1" dirty="0" smtClean="0"/>
            </a:br>
            <a:r>
              <a:rPr lang="en-US" sz="2400" b="1" dirty="0" smtClean="0"/>
              <a:t>AQP MANAGEMENT</a:t>
            </a:r>
            <a:endParaRPr lang="en-ZA" sz="2400" b="1" dirty="0"/>
          </a:p>
        </p:txBody>
      </p:sp>
      <p:sp>
        <p:nvSpPr>
          <p:cNvPr id="4" name="Rectangle 3"/>
          <p:cNvSpPr/>
          <p:nvPr/>
        </p:nvSpPr>
        <p:spPr>
          <a:xfrm>
            <a:off x="587951" y="1555232"/>
            <a:ext cx="11073052" cy="2020150"/>
          </a:xfrm>
          <a:prstGeom prst="rect">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5" name="Rectangle 4"/>
          <p:cNvSpPr/>
          <p:nvPr/>
        </p:nvSpPr>
        <p:spPr>
          <a:xfrm>
            <a:off x="587951" y="1530833"/>
            <a:ext cx="11073052" cy="2123658"/>
          </a:xfrm>
          <a:prstGeom prst="rect">
            <a:avLst/>
          </a:prstGeom>
        </p:spPr>
        <p:txBody>
          <a:bodyPr wrap="square">
            <a:spAutoFit/>
          </a:bodyPr>
          <a:lstStyle/>
          <a:p>
            <a:r>
              <a:rPr lang="en-US" sz="2200" b="1" dirty="0">
                <a:solidFill>
                  <a:schemeClr val="accent3">
                    <a:lumMod val="75000"/>
                  </a:schemeClr>
                </a:solidFill>
                <a:latin typeface="Arial" panose="020B0604020202020204" pitchFamily="34" charset="0"/>
                <a:cs typeface="Arial" panose="020B0604020202020204" pitchFamily="34" charset="0"/>
              </a:rPr>
              <a:t>Progress on the DQP and AQP functions of the FP&amp;M SETA</a:t>
            </a:r>
          </a:p>
          <a:p>
            <a:r>
              <a:rPr lang="en-US" sz="2200" b="1" dirty="0" smtClean="0">
                <a:latin typeface="Arial" panose="020B0604020202020204" pitchFamily="34" charset="0"/>
                <a:cs typeface="Arial" panose="020B0604020202020204" pitchFamily="34" charset="0"/>
              </a:rPr>
              <a:t>Appointment as </a:t>
            </a:r>
            <a:r>
              <a:rPr lang="en-US" sz="2200" b="1" dirty="0">
                <a:latin typeface="Arial" panose="020B0604020202020204" pitchFamily="34" charset="0"/>
                <a:cs typeface="Arial" panose="020B0604020202020204" pitchFamily="34" charset="0"/>
              </a:rPr>
              <a:t>DQP:</a:t>
            </a:r>
            <a:endParaRPr lang="en-ZA" sz="22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The FP&amp;M SETA has been appointed by the QCTO as the DQP for </a:t>
            </a:r>
            <a:r>
              <a:rPr lang="en-US" sz="2200" dirty="0" smtClean="0">
                <a:latin typeface="Arial" panose="020B0604020202020204" pitchFamily="34" charset="0"/>
                <a:cs typeface="Arial" panose="020B0604020202020204" pitchFamily="34" charset="0"/>
              </a:rPr>
              <a:t>occupational qualification </a:t>
            </a:r>
            <a:r>
              <a:rPr lang="en-US" sz="2200" dirty="0">
                <a:latin typeface="Arial" panose="020B0604020202020204" pitchFamily="34" charset="0"/>
                <a:cs typeface="Arial" panose="020B0604020202020204" pitchFamily="34" charset="0"/>
              </a:rPr>
              <a:t>development in the FP&amp;M sectors</a:t>
            </a:r>
            <a:r>
              <a:rPr lang="en-US" sz="2200" dirty="0" smtClean="0">
                <a:latin typeface="Arial" panose="020B0604020202020204" pitchFamily="34" charset="0"/>
                <a:cs typeface="Arial" panose="020B0604020202020204" pitchFamily="34" charset="0"/>
              </a:rPr>
              <a:t>.</a:t>
            </a:r>
            <a:endParaRPr lang="en-ZA" sz="22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The FP&amp;M SETA </a:t>
            </a:r>
            <a:r>
              <a:rPr lang="en-US" sz="2200" dirty="0" smtClean="0">
                <a:latin typeface="Arial" panose="020B0604020202020204" pitchFamily="34" charset="0"/>
                <a:cs typeface="Arial" panose="020B0604020202020204" pitchFamily="34" charset="0"/>
              </a:rPr>
              <a:t>has also been appointed as the AQP through consultation </a:t>
            </a:r>
            <a:r>
              <a:rPr lang="en-US" sz="2200" dirty="0">
                <a:latin typeface="Arial" panose="020B0604020202020204" pitchFamily="34" charset="0"/>
                <a:cs typeface="Arial" panose="020B0604020202020204" pitchFamily="34" charset="0"/>
              </a:rPr>
              <a:t>with the various </a:t>
            </a:r>
            <a:r>
              <a:rPr lang="en-US" sz="2200" dirty="0" smtClean="0">
                <a:latin typeface="Arial" panose="020B0604020202020204" pitchFamily="34" charset="0"/>
                <a:cs typeface="Arial" panose="020B0604020202020204" pitchFamily="34" charset="0"/>
              </a:rPr>
              <a:t>industries, for management of assessment of Occupational Qualifications. </a:t>
            </a:r>
            <a:endParaRPr lang="en-ZA" sz="2200" dirty="0">
              <a:latin typeface="Arial" panose="020B0604020202020204" pitchFamily="34" charset="0"/>
              <a:cs typeface="Arial" panose="020B0604020202020204" pitchFamily="34" charset="0"/>
            </a:endParaRPr>
          </a:p>
        </p:txBody>
      </p:sp>
      <p:pic>
        <p:nvPicPr>
          <p:cNvPr id="7" name="Picture 6" descr="Untitled-8.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55143" y="3575382"/>
            <a:ext cx="3564502" cy="2947033"/>
          </a:xfrm>
          <a:prstGeom prst="rect">
            <a:avLst/>
          </a:prstGeom>
        </p:spPr>
      </p:pic>
      <p:pic>
        <p:nvPicPr>
          <p:cNvPr id="8" name="Picture 7" descr="Untitled-7.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39927" y="3628082"/>
            <a:ext cx="2921076" cy="2894334"/>
          </a:xfrm>
          <a:prstGeom prst="rect">
            <a:avLst/>
          </a:prstGeom>
        </p:spPr>
      </p:pic>
      <p:sp>
        <p:nvSpPr>
          <p:cNvPr id="9" name="Rectangle 8"/>
          <p:cNvSpPr/>
          <p:nvPr/>
        </p:nvSpPr>
        <p:spPr>
          <a:xfrm>
            <a:off x="5009363" y="3855249"/>
            <a:ext cx="2525041" cy="2308324"/>
          </a:xfrm>
          <a:prstGeom prst="rect">
            <a:avLst/>
          </a:prstGeom>
        </p:spPr>
        <p:txBody>
          <a:bodyPr wrap="square">
            <a:spAutoFit/>
          </a:bodyPr>
          <a:lstStyle/>
          <a:p>
            <a:pPr lvl="0" algn="ctr"/>
            <a:r>
              <a:rPr lang="en-US" b="1" dirty="0" smtClean="0">
                <a:solidFill>
                  <a:srgbClr val="FFFFFF"/>
                </a:solidFill>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Phase </a:t>
            </a:r>
            <a:r>
              <a:rPr lang="en-US" b="1"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pPr lvl="0" algn="ctr"/>
            <a:r>
              <a:rPr lang="en-US" dirty="0" smtClean="0">
                <a:latin typeface="Arial" panose="020B0604020202020204" pitchFamily="34" charset="0"/>
                <a:cs typeface="Arial" panose="020B0604020202020204" pitchFamily="34" charset="0"/>
              </a:rPr>
              <a:t>Development </a:t>
            </a:r>
            <a:r>
              <a:rPr lang="en-US" dirty="0">
                <a:latin typeface="Arial" panose="020B0604020202020204" pitchFamily="34" charset="0"/>
                <a:cs typeface="Arial" panose="020B0604020202020204" pitchFamily="34" charset="0"/>
              </a:rPr>
              <a:t>of External Integrated Summative Assessments (EISA) and data bank of assessment questions and model answers</a:t>
            </a:r>
            <a:endParaRPr lang="en-ZA" dirty="0">
              <a:latin typeface="Arial" panose="020B0604020202020204" pitchFamily="34" charset="0"/>
              <a:cs typeface="Arial" panose="020B0604020202020204" pitchFamily="34" charset="0"/>
            </a:endParaRPr>
          </a:p>
        </p:txBody>
      </p:sp>
      <p:pic>
        <p:nvPicPr>
          <p:cNvPr id="10" name="Picture 9" descr="Untitled-3.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7951" y="3628081"/>
            <a:ext cx="3146911" cy="2841638"/>
          </a:xfrm>
          <a:prstGeom prst="rect">
            <a:avLst/>
          </a:prstGeom>
        </p:spPr>
      </p:pic>
      <p:sp>
        <p:nvSpPr>
          <p:cNvPr id="11" name="Rectangle 10"/>
          <p:cNvSpPr/>
          <p:nvPr/>
        </p:nvSpPr>
        <p:spPr>
          <a:xfrm>
            <a:off x="738459" y="4091993"/>
            <a:ext cx="2804696" cy="2031325"/>
          </a:xfrm>
          <a:prstGeom prst="rect">
            <a:avLst/>
          </a:prstGeom>
        </p:spPr>
        <p:txBody>
          <a:bodyPr wrap="square">
            <a:spAutoFit/>
          </a:bodyPr>
          <a:lstStyle/>
          <a:p>
            <a:pPr lvl="0" algn="ctr"/>
            <a:r>
              <a:rPr lang="en-US" b="1" dirty="0" smtClean="0">
                <a:latin typeface="Arial" panose="020B0604020202020204" pitchFamily="34" charset="0"/>
                <a:cs typeface="Arial" panose="020B0604020202020204" pitchFamily="34" charset="0"/>
              </a:rPr>
              <a:t>      Phase </a:t>
            </a:r>
            <a:r>
              <a:rPr lang="en-US" b="1" dirty="0">
                <a:latin typeface="Arial" panose="020B0604020202020204" pitchFamily="34" charset="0"/>
                <a:cs typeface="Arial" panose="020B0604020202020204" pitchFamily="34" charset="0"/>
              </a:rPr>
              <a:t>1</a:t>
            </a:r>
            <a:r>
              <a:rPr lang="en-US" b="1" dirty="0" smtClean="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pPr lvl="0" algn="ctr"/>
            <a:r>
              <a:rPr lang="en-US" dirty="0" smtClean="0">
                <a:latin typeface="Arial" panose="020B0604020202020204" pitchFamily="34" charset="0"/>
                <a:cs typeface="Arial" panose="020B0604020202020204" pitchFamily="34" charset="0"/>
              </a:rPr>
              <a:t>Development and registration of occupational </a:t>
            </a:r>
            <a:r>
              <a:rPr lang="en-US" dirty="0">
                <a:latin typeface="Arial" panose="020B0604020202020204" pitchFamily="34" charset="0"/>
                <a:cs typeface="Arial" panose="020B0604020202020204" pitchFamily="34" charset="0"/>
              </a:rPr>
              <a:t>Qualifications and </a:t>
            </a:r>
            <a:r>
              <a:rPr lang="en-US" dirty="0" smtClean="0">
                <a:latin typeface="Arial" panose="020B0604020202020204" pitchFamily="34" charset="0"/>
                <a:cs typeface="Arial" panose="020B0604020202020204" pitchFamily="34" charset="0"/>
              </a:rPr>
              <a:t>Trades with SAQA through QCTO</a:t>
            </a:r>
            <a:endParaRPr lang="en-ZA" dirty="0">
              <a:latin typeface="Arial" panose="020B0604020202020204" pitchFamily="34" charset="0"/>
              <a:cs typeface="Arial" panose="020B0604020202020204" pitchFamily="34" charset="0"/>
            </a:endParaRPr>
          </a:p>
        </p:txBody>
      </p:sp>
      <p:sp>
        <p:nvSpPr>
          <p:cNvPr id="12" name="Rectangle 11"/>
          <p:cNvSpPr/>
          <p:nvPr/>
        </p:nvSpPr>
        <p:spPr>
          <a:xfrm>
            <a:off x="9333792" y="4029599"/>
            <a:ext cx="1785577" cy="2031325"/>
          </a:xfrm>
          <a:prstGeom prst="rect">
            <a:avLst/>
          </a:prstGeom>
        </p:spPr>
        <p:txBody>
          <a:bodyPr wrap="square">
            <a:spAutoFit/>
          </a:bodyPr>
          <a:lstStyle/>
          <a:p>
            <a:pPr lvl="0" algn="ctr"/>
            <a:r>
              <a:rPr lang="en-US" b="1" dirty="0">
                <a:latin typeface="Arial" panose="020B0604020202020204" pitchFamily="34" charset="0"/>
                <a:cs typeface="Arial" panose="020B0604020202020204" pitchFamily="34" charset="0"/>
              </a:rPr>
              <a:t>Phase 3</a:t>
            </a:r>
            <a:r>
              <a:rPr lang="en-US" b="1" dirty="0" smtClean="0">
                <a:latin typeface="Arial" panose="020B0604020202020204" pitchFamily="34" charset="0"/>
                <a:cs typeface="Arial" panose="020B0604020202020204" pitchFamily="34" charset="0"/>
              </a:rPr>
              <a:t>:</a:t>
            </a:r>
            <a:endParaRPr lang="en-US" dirty="0" smtClean="0">
              <a:latin typeface="Arial" panose="020B0604020202020204" pitchFamily="34" charset="0"/>
              <a:cs typeface="Arial" panose="020B0604020202020204" pitchFamily="34" charset="0"/>
            </a:endParaRPr>
          </a:p>
          <a:p>
            <a:pPr lvl="0" algn="ctr"/>
            <a:r>
              <a:rPr lang="en-US" dirty="0" smtClean="0">
                <a:latin typeface="Arial" panose="020B0604020202020204" pitchFamily="34" charset="0"/>
                <a:cs typeface="Arial" panose="020B0604020202020204" pitchFamily="34" charset="0"/>
              </a:rPr>
              <a:t>Development </a:t>
            </a:r>
            <a:r>
              <a:rPr lang="en-US" dirty="0">
                <a:latin typeface="Arial" panose="020B0604020202020204" pitchFamily="34" charset="0"/>
                <a:cs typeface="Arial" panose="020B0604020202020204" pitchFamily="34" charset="0"/>
              </a:rPr>
              <a:t>of Learning Material </a:t>
            </a:r>
            <a:r>
              <a:rPr lang="en-US" dirty="0" smtClean="0">
                <a:latin typeface="Arial" panose="020B0604020202020204" pitchFamily="34" charset="0"/>
                <a:cs typeface="Arial" panose="020B0604020202020204" pitchFamily="34" charset="0"/>
              </a:rPr>
              <a:t> (standardize </a:t>
            </a:r>
            <a:r>
              <a:rPr lang="en-US" dirty="0">
                <a:latin typeface="Arial" panose="020B0604020202020204" pitchFamily="34" charset="0"/>
                <a:cs typeface="Arial" panose="020B0604020202020204" pitchFamily="34" charset="0"/>
              </a:rPr>
              <a:t>across the </a:t>
            </a:r>
            <a:endParaRPr lang="en-US" dirty="0" smtClean="0">
              <a:latin typeface="Arial" panose="020B0604020202020204" pitchFamily="34" charset="0"/>
              <a:cs typeface="Arial" panose="020B0604020202020204" pitchFamily="34" charset="0"/>
            </a:endParaRPr>
          </a:p>
          <a:p>
            <a:pPr lvl="0" algn="ctr"/>
            <a:r>
              <a:rPr lang="en-US" dirty="0" smtClean="0">
                <a:latin typeface="Arial" panose="020B0604020202020204" pitchFamily="34" charset="0"/>
                <a:cs typeface="Arial" panose="020B0604020202020204" pitchFamily="34" charset="0"/>
              </a:rPr>
              <a:t>sub-sectors)</a:t>
            </a:r>
            <a:endParaRPr lang="en-ZA" dirty="0">
              <a:latin typeface="Arial" panose="020B0604020202020204" pitchFamily="34" charset="0"/>
              <a:cs typeface="Arial" panose="020B0604020202020204" pitchFamily="34" charset="0"/>
            </a:endParaRPr>
          </a:p>
        </p:txBody>
      </p:sp>
      <p:cxnSp>
        <p:nvCxnSpPr>
          <p:cNvPr id="13" name="Straight Connector 12"/>
          <p:cNvCxnSpPr/>
          <p:nvPr/>
        </p:nvCxnSpPr>
        <p:spPr>
          <a:xfrm flipV="1">
            <a:off x="3755253" y="4861434"/>
            <a:ext cx="699890" cy="367657"/>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flipV="1">
            <a:off x="8029175" y="4729655"/>
            <a:ext cx="762984" cy="499437"/>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
        <p:nvSpPr>
          <p:cNvPr id="16" name="Slide Number Placeholder 15"/>
          <p:cNvSpPr>
            <a:spLocks noGrp="1"/>
          </p:cNvSpPr>
          <p:nvPr>
            <p:ph type="sldNum" sz="quarter" idx="12"/>
          </p:nvPr>
        </p:nvSpPr>
        <p:spPr/>
        <p:txBody>
          <a:bodyPr/>
          <a:lstStyle/>
          <a:p>
            <a:fld id="{4F170DD6-C84C-984E-83C8-F919C4C50C3E}"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19677457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6074" y="2008909"/>
            <a:ext cx="9615054" cy="4516582"/>
          </a:xfrm>
        </p:spPr>
        <p:txBody>
          <a:bodyPr>
            <a:noAutofit/>
          </a:bodyPr>
          <a:lstStyle/>
          <a:p>
            <a:pPr marL="0" indent="0">
              <a:buNone/>
            </a:pPr>
            <a:r>
              <a:rPr lang="en-US" sz="1800" b="1" dirty="0">
                <a:latin typeface="Arial" panose="020B0604020202020204" pitchFamily="34" charset="0"/>
                <a:cs typeface="Arial" panose="020B0604020202020204" pitchFamily="34" charset="0"/>
              </a:rPr>
              <a:t>Qualifications Identified for Development:</a:t>
            </a:r>
            <a:endParaRPr lang="en-ZA" sz="1800" dirty="0">
              <a:latin typeface="Arial" panose="020B0604020202020204" pitchFamily="34" charset="0"/>
              <a:cs typeface="Arial" panose="020B0604020202020204" pitchFamily="34" charset="0"/>
            </a:endParaRPr>
          </a:p>
          <a:p>
            <a:r>
              <a:rPr lang="en-US" sz="1800" b="1" dirty="0" smtClean="0">
                <a:latin typeface="Arial" panose="020B0604020202020204" pitchFamily="34" charset="0"/>
                <a:cs typeface="Arial" panose="020B0604020202020204" pitchFamily="34" charset="0"/>
              </a:rPr>
              <a:t>74 </a:t>
            </a:r>
            <a:r>
              <a:rPr lang="en-US" sz="1800" dirty="0">
                <a:latin typeface="Arial" panose="020B0604020202020204" pitchFamily="34" charset="0"/>
                <a:cs typeface="Arial" panose="020B0604020202020204" pitchFamily="34" charset="0"/>
              </a:rPr>
              <a:t>qualifications </a:t>
            </a:r>
            <a:r>
              <a:rPr lang="en-US" sz="1800" dirty="0" smtClean="0">
                <a:latin typeface="Arial" panose="020B0604020202020204" pitchFamily="34" charset="0"/>
                <a:cs typeface="Arial" panose="020B0604020202020204" pitchFamily="34" charset="0"/>
              </a:rPr>
              <a:t>approved </a:t>
            </a:r>
            <a:r>
              <a:rPr lang="en-US" sz="1800" dirty="0">
                <a:latin typeface="Arial" panose="020B0604020202020204" pitchFamily="34" charset="0"/>
                <a:cs typeface="Arial" panose="020B0604020202020204" pitchFamily="34" charset="0"/>
              </a:rPr>
              <a:t>for development </a:t>
            </a:r>
            <a:r>
              <a:rPr lang="en-US" sz="1800" dirty="0" smtClean="0">
                <a:latin typeface="Arial" panose="020B0604020202020204" pitchFamily="34" charset="0"/>
                <a:cs typeface="Arial" panose="020B0604020202020204" pitchFamily="34" charset="0"/>
              </a:rPr>
              <a:t>since 2014  to date;</a:t>
            </a:r>
          </a:p>
          <a:p>
            <a:r>
              <a:rPr lang="en-US" sz="1800" b="1" dirty="0" smtClean="0">
                <a:latin typeface="Arial" panose="020B0604020202020204" pitchFamily="34" charset="0"/>
                <a:cs typeface="Arial" panose="020B0604020202020204" pitchFamily="34" charset="0"/>
              </a:rPr>
              <a:t>55</a:t>
            </a:r>
            <a:r>
              <a:rPr lang="en-US" sz="1800" dirty="0" smtClean="0">
                <a:latin typeface="Arial" panose="020B0604020202020204" pitchFamily="34" charset="0"/>
                <a:cs typeface="Arial" panose="020B0604020202020204" pitchFamily="34" charset="0"/>
              </a:rPr>
              <a:t> of this occupational Qualification submitted to QCTO for registration</a:t>
            </a:r>
            <a:endParaRPr lang="en-ZA" sz="1800" dirty="0">
              <a:latin typeface="Arial" panose="020B0604020202020204" pitchFamily="34" charset="0"/>
              <a:cs typeface="Arial" panose="020B0604020202020204" pitchFamily="34" charset="0"/>
            </a:endParaRPr>
          </a:p>
          <a:p>
            <a:pPr>
              <a:spcBef>
                <a:spcPts val="0"/>
              </a:spcBef>
            </a:pPr>
            <a:r>
              <a:rPr lang="en-US" sz="1800" dirty="0" smtClean="0">
                <a:latin typeface="Arial" panose="020B0604020202020204" pitchFamily="34" charset="0"/>
                <a:cs typeface="Arial" panose="020B0604020202020204" pitchFamily="34" charset="0"/>
              </a:rPr>
              <a:t>More than </a:t>
            </a:r>
            <a:r>
              <a:rPr lang="en-US" sz="1800" b="1" dirty="0">
                <a:latin typeface="Arial" panose="020B0604020202020204" pitchFamily="34" charset="0"/>
                <a:cs typeface="Arial" panose="020B0604020202020204" pitchFamily="34" charset="0"/>
              </a:rPr>
              <a:t>100 </a:t>
            </a:r>
            <a:r>
              <a:rPr lang="en-US" sz="1800" dirty="0">
                <a:latin typeface="Arial" panose="020B0604020202020204" pitchFamily="34" charset="0"/>
                <a:cs typeface="Arial" panose="020B0604020202020204" pitchFamily="34" charset="0"/>
              </a:rPr>
              <a:t>qualifications &amp; part qualifications </a:t>
            </a:r>
            <a:r>
              <a:rPr lang="en-US" sz="1800" dirty="0" smtClean="0">
                <a:latin typeface="Arial" panose="020B0604020202020204" pitchFamily="34" charset="0"/>
                <a:cs typeface="Arial" panose="020B0604020202020204" pitchFamily="34" charset="0"/>
              </a:rPr>
              <a:t>are in </a:t>
            </a:r>
            <a:r>
              <a:rPr lang="en-US" sz="1800" dirty="0">
                <a:latin typeface="Arial" panose="020B0604020202020204" pitchFamily="34" charset="0"/>
                <a:cs typeface="Arial" panose="020B0604020202020204" pitchFamily="34" charset="0"/>
              </a:rPr>
              <a:t>the </a:t>
            </a:r>
            <a:r>
              <a:rPr lang="en-US" sz="1800" dirty="0" smtClean="0">
                <a:latin typeface="Arial" panose="020B0604020202020204" pitchFamily="34" charset="0"/>
                <a:cs typeface="Arial" panose="020B0604020202020204" pitchFamily="34" charset="0"/>
              </a:rPr>
              <a:t>process </a:t>
            </a:r>
            <a:r>
              <a:rPr lang="en-US" sz="1800" dirty="0">
                <a:latin typeface="Arial" panose="020B0604020202020204" pitchFamily="34" charset="0"/>
                <a:cs typeface="Arial" panose="020B0604020202020204" pitchFamily="34" charset="0"/>
              </a:rPr>
              <a:t>of </a:t>
            </a:r>
            <a:r>
              <a:rPr lang="en-US" sz="1800" dirty="0" smtClean="0">
                <a:latin typeface="Arial" panose="020B0604020202020204" pitchFamily="34" charset="0"/>
                <a:cs typeface="Arial" panose="020B0604020202020204" pitchFamily="34" charset="0"/>
              </a:rPr>
              <a:t>development.</a:t>
            </a:r>
            <a:endParaRPr lang="en-US" sz="1800" dirty="0">
              <a:latin typeface="Arial" panose="020B0604020202020204" pitchFamily="34" charset="0"/>
              <a:cs typeface="Arial" panose="020B0604020202020204" pitchFamily="34" charset="0"/>
            </a:endParaRPr>
          </a:p>
          <a:p>
            <a:pPr marL="0" indent="0">
              <a:spcBef>
                <a:spcPts val="0"/>
              </a:spcBef>
              <a:buNone/>
            </a:pPr>
            <a:r>
              <a:rPr lang="en-US" sz="1800" dirty="0" smtClean="0">
                <a:latin typeface="Arial" panose="020B0604020202020204" pitchFamily="34" charset="0"/>
                <a:cs typeface="Arial" panose="020B0604020202020204" pitchFamily="34" charset="0"/>
              </a:rPr>
              <a:t> </a:t>
            </a:r>
            <a:endParaRPr lang="en-ZA" sz="1800" dirty="0">
              <a:latin typeface="Arial" panose="020B0604020202020204" pitchFamily="34" charset="0"/>
              <a:cs typeface="Arial" panose="020B0604020202020204" pitchFamily="34" charset="0"/>
            </a:endParaRPr>
          </a:p>
          <a:p>
            <a:pPr marL="0" indent="0">
              <a:buNone/>
            </a:pPr>
            <a:r>
              <a:rPr lang="en-US" sz="1800" b="1" dirty="0" smtClean="0">
                <a:latin typeface="Arial" panose="020B0604020202020204" pitchFamily="34" charset="0"/>
                <a:cs typeface="Arial" panose="020B0604020202020204" pitchFamily="34" charset="0"/>
              </a:rPr>
              <a:t>Occupational </a:t>
            </a:r>
            <a:r>
              <a:rPr lang="en-US" sz="1800" b="1" dirty="0">
                <a:latin typeface="Arial" panose="020B0604020202020204" pitchFamily="34" charset="0"/>
                <a:cs typeface="Arial" panose="020B0604020202020204" pitchFamily="34" charset="0"/>
              </a:rPr>
              <a:t>Qualifications and Part Qualifications Registered by the QCTO:</a:t>
            </a:r>
            <a:endParaRPr lang="en-ZA"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 </a:t>
            </a:r>
            <a:r>
              <a:rPr lang="en-US" sz="1800" b="1" dirty="0" smtClean="0">
                <a:latin typeface="Arial" panose="020B0604020202020204" pitchFamily="34" charset="0"/>
                <a:cs typeface="Arial" panose="020B0604020202020204" pitchFamily="34" charset="0"/>
              </a:rPr>
              <a:t>24</a:t>
            </a:r>
            <a:r>
              <a:rPr lang="en-US" sz="1800" dirty="0" smtClean="0">
                <a:latin typeface="Arial" panose="020B0604020202020204" pitchFamily="34" charset="0"/>
                <a:cs typeface="Arial" panose="020B0604020202020204" pitchFamily="34" charset="0"/>
              </a:rPr>
              <a:t> occupational </a:t>
            </a:r>
            <a:r>
              <a:rPr lang="en-US" sz="1800" dirty="0">
                <a:latin typeface="Arial" panose="020B0604020202020204" pitchFamily="34" charset="0"/>
                <a:cs typeface="Arial" panose="020B0604020202020204" pitchFamily="34" charset="0"/>
              </a:rPr>
              <a:t>Qualifications</a:t>
            </a:r>
            <a:endParaRPr lang="en-ZA" sz="1800" dirty="0">
              <a:latin typeface="Arial" panose="020B0604020202020204" pitchFamily="34" charset="0"/>
              <a:cs typeface="Arial" panose="020B0604020202020204" pitchFamily="34" charset="0"/>
            </a:endParaRPr>
          </a:p>
          <a:p>
            <a:pPr marL="0" indent="0">
              <a:spcBef>
                <a:spcPts val="0"/>
              </a:spcBef>
              <a:buNone/>
            </a:pPr>
            <a:r>
              <a:rPr lang="en-US" sz="1800" dirty="0">
                <a:latin typeface="Arial" panose="020B0604020202020204" pitchFamily="34" charset="0"/>
                <a:cs typeface="Arial" panose="020B0604020202020204" pitchFamily="34" charset="0"/>
              </a:rPr>
              <a:t> </a:t>
            </a:r>
            <a:endParaRPr lang="en-ZA" sz="1800" dirty="0">
              <a:latin typeface="Arial" panose="020B0604020202020204" pitchFamily="34" charset="0"/>
              <a:cs typeface="Arial" panose="020B0604020202020204" pitchFamily="34" charset="0"/>
            </a:endParaRPr>
          </a:p>
          <a:p>
            <a:pPr marL="0" indent="0">
              <a:buNone/>
            </a:pPr>
            <a:r>
              <a:rPr lang="en-US" sz="1800" b="1" dirty="0" smtClean="0">
                <a:latin typeface="Arial" panose="020B0604020202020204" pitchFamily="34" charset="0"/>
                <a:cs typeface="Arial" panose="020B0604020202020204" pitchFamily="34" charset="0"/>
              </a:rPr>
              <a:t>Occupational </a:t>
            </a:r>
            <a:r>
              <a:rPr lang="en-US" sz="1800" b="1" dirty="0">
                <a:latin typeface="Arial" panose="020B0604020202020204" pitchFamily="34" charset="0"/>
                <a:cs typeface="Arial" panose="020B0604020202020204" pitchFamily="34" charset="0"/>
              </a:rPr>
              <a:t>Qualifications recommended to SAQA:</a:t>
            </a:r>
            <a:endParaRPr lang="en-ZA" sz="1800" dirty="0">
              <a:latin typeface="Arial" panose="020B0604020202020204" pitchFamily="34" charset="0"/>
              <a:cs typeface="Arial" panose="020B0604020202020204" pitchFamily="34" charset="0"/>
            </a:endParaRPr>
          </a:p>
          <a:p>
            <a:r>
              <a:rPr lang="en-US" sz="1800" b="1" dirty="0" smtClean="0">
                <a:latin typeface="Arial" panose="020B0604020202020204" pitchFamily="34" charset="0"/>
                <a:cs typeface="Arial" panose="020B0604020202020204" pitchFamily="34" charset="0"/>
              </a:rPr>
              <a:t>21 </a:t>
            </a:r>
            <a:r>
              <a:rPr lang="en-US" sz="1800" dirty="0" smtClean="0">
                <a:latin typeface="Arial" panose="020B0604020202020204" pitchFamily="34" charset="0"/>
                <a:cs typeface="Arial" panose="020B0604020202020204" pitchFamily="34" charset="0"/>
              </a:rPr>
              <a:t>occupational </a:t>
            </a:r>
            <a:r>
              <a:rPr lang="en-US" sz="1800" dirty="0">
                <a:latin typeface="Arial" panose="020B0604020202020204" pitchFamily="34" charset="0"/>
                <a:cs typeface="Arial" panose="020B0604020202020204" pitchFamily="34" charset="0"/>
              </a:rPr>
              <a:t>Qualifications</a:t>
            </a:r>
            <a:endParaRPr lang="en-ZA" sz="1800" dirty="0">
              <a:latin typeface="Arial" panose="020B0604020202020204" pitchFamily="34" charset="0"/>
              <a:cs typeface="Arial" panose="020B0604020202020204" pitchFamily="34" charset="0"/>
            </a:endParaRPr>
          </a:p>
          <a:p>
            <a:pPr marL="0" indent="0">
              <a:spcBef>
                <a:spcPts val="0"/>
              </a:spcBef>
              <a:buNone/>
            </a:pPr>
            <a:r>
              <a:rPr lang="en-US" sz="1800" dirty="0">
                <a:latin typeface="Arial" panose="020B0604020202020204" pitchFamily="34" charset="0"/>
                <a:cs typeface="Arial" panose="020B0604020202020204" pitchFamily="34" charset="0"/>
              </a:rPr>
              <a:t> </a:t>
            </a:r>
            <a:endParaRPr lang="en-ZA" sz="1800" dirty="0">
              <a:latin typeface="Arial" panose="020B0604020202020204" pitchFamily="34" charset="0"/>
              <a:cs typeface="Arial" panose="020B0604020202020204" pitchFamily="34" charset="0"/>
            </a:endParaRPr>
          </a:p>
          <a:p>
            <a:pPr marL="0" indent="0">
              <a:spcBef>
                <a:spcPts val="0"/>
              </a:spcBef>
              <a:buNone/>
            </a:pPr>
            <a:r>
              <a:rPr lang="en-ZA" sz="1800" b="1" dirty="0" smtClean="0">
                <a:latin typeface="Arial" panose="020B0604020202020204" pitchFamily="34" charset="0"/>
                <a:cs typeface="Arial" panose="020B0604020202020204" pitchFamily="34" charset="0"/>
              </a:rPr>
              <a:t>O</a:t>
            </a:r>
            <a:r>
              <a:rPr lang="en-US" sz="1800" b="1" dirty="0" smtClean="0">
                <a:latin typeface="Arial" panose="020B0604020202020204" pitchFamily="34" charset="0"/>
                <a:cs typeface="Arial" panose="020B0604020202020204" pitchFamily="34" charset="0"/>
              </a:rPr>
              <a:t>ccupational Qualifications submitted to QCTO and still in press:</a:t>
            </a:r>
            <a:endParaRPr lang="en-ZA" sz="1800" dirty="0" smtClean="0">
              <a:latin typeface="Arial" panose="020B0604020202020204" pitchFamily="34" charset="0"/>
              <a:cs typeface="Arial" panose="020B0604020202020204" pitchFamily="34" charset="0"/>
            </a:endParaRPr>
          </a:p>
          <a:p>
            <a:r>
              <a:rPr lang="en-US" sz="1800" b="1" dirty="0" smtClean="0">
                <a:latin typeface="Arial" panose="020B0604020202020204" pitchFamily="34" charset="0"/>
                <a:cs typeface="Arial" panose="020B0604020202020204" pitchFamily="34" charset="0"/>
              </a:rPr>
              <a:t>10 </a:t>
            </a:r>
            <a:r>
              <a:rPr lang="en-US" sz="1800" dirty="0">
                <a:latin typeface="Arial" panose="020B0604020202020204" pitchFamily="34" charset="0"/>
                <a:cs typeface="Arial" panose="020B0604020202020204" pitchFamily="34" charset="0"/>
              </a:rPr>
              <a:t>qualifications were submitted to the QCTO and feedback is being awaited.</a:t>
            </a:r>
            <a:endParaRPr lang="en-ZA" sz="1800" dirty="0">
              <a:latin typeface="Arial" panose="020B0604020202020204" pitchFamily="34" charset="0"/>
              <a:cs typeface="Arial" panose="020B0604020202020204" pitchFamily="34" charset="0"/>
            </a:endParaRPr>
          </a:p>
          <a:p>
            <a:pPr marL="0" indent="0">
              <a:buNone/>
            </a:pPr>
            <a:r>
              <a:rPr lang="en-US" sz="2400" dirty="0">
                <a:solidFill>
                  <a:schemeClr val="bg1"/>
                </a:solidFill>
                <a:latin typeface="Arial" panose="020B0604020202020204" pitchFamily="34" charset="0"/>
                <a:cs typeface="Arial" panose="020B0604020202020204" pitchFamily="34" charset="0"/>
              </a:rPr>
              <a:t> </a:t>
            </a:r>
            <a:endParaRPr lang="en-ZA" sz="2400" dirty="0">
              <a:solidFill>
                <a:schemeClr val="bg1"/>
              </a:solidFill>
              <a:latin typeface="Arial" panose="020B0604020202020204" pitchFamily="34" charset="0"/>
              <a:cs typeface="Arial" panose="020B0604020202020204" pitchFamily="34" charset="0"/>
            </a:endParaRPr>
          </a:p>
          <a:p>
            <a:endParaRPr lang="en-ZA" sz="2400" dirty="0">
              <a:latin typeface="Arial" panose="020B0604020202020204" pitchFamily="34" charset="0"/>
              <a:cs typeface="Arial" panose="020B0604020202020204" pitchFamily="34" charset="0"/>
            </a:endParaRPr>
          </a:p>
        </p:txBody>
      </p:sp>
      <p:sp>
        <p:nvSpPr>
          <p:cNvPr id="10" name="Title 1"/>
          <p:cNvSpPr>
            <a:spLocks noGrp="1"/>
          </p:cNvSpPr>
          <p:nvPr>
            <p:ph type="title"/>
          </p:nvPr>
        </p:nvSpPr>
        <p:spPr>
          <a:xfrm>
            <a:off x="2636874" y="544897"/>
            <a:ext cx="8945526" cy="867685"/>
          </a:xfrm>
        </p:spPr>
        <p:txBody>
          <a:bodyPr/>
          <a:lstStyle/>
          <a:p>
            <a:r>
              <a:rPr lang="en-ZA" sz="2400" b="1" dirty="0" smtClean="0">
                <a:latin typeface="Arial" panose="020B0604020202020204" pitchFamily="34" charset="0"/>
                <a:cs typeface="Arial" panose="020B0604020202020204" pitchFamily="34" charset="0"/>
              </a:rPr>
              <a:t>Summary of Occupational </a:t>
            </a:r>
            <a:r>
              <a:rPr lang="en-ZA" sz="2400" b="1" dirty="0">
                <a:latin typeface="Arial" panose="020B0604020202020204" pitchFamily="34" charset="0"/>
                <a:cs typeface="Arial" panose="020B0604020202020204" pitchFamily="34" charset="0"/>
              </a:rPr>
              <a:t>Qualifications </a:t>
            </a:r>
            <a:r>
              <a:rPr lang="en-ZA" sz="2400" b="1" dirty="0" smtClean="0">
                <a:latin typeface="Arial" panose="020B0604020202020204" pitchFamily="34" charset="0"/>
                <a:cs typeface="Arial" panose="020B0604020202020204" pitchFamily="34" charset="0"/>
              </a:rPr>
              <a:t>Development Progress Report </a:t>
            </a:r>
            <a:endParaRPr lang="en-ZA" sz="2400" b="1"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4F170DD6-C84C-984E-83C8-F919C4C50C3E}"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29329930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2064327" y="567559"/>
            <a:ext cx="9809019" cy="857204"/>
          </a:xfrm>
        </p:spPr>
        <p:txBody>
          <a:bodyPr/>
          <a:lstStyle/>
          <a:p>
            <a:r>
              <a:rPr lang="en-ZA" sz="2400" b="1" dirty="0" smtClean="0">
                <a:latin typeface="Arial" panose="020B0604020202020204" pitchFamily="34" charset="0"/>
                <a:cs typeface="Arial" panose="020B0604020202020204" pitchFamily="34" charset="0"/>
              </a:rPr>
              <a:t>Phase 2:assessment Instruments Development</a:t>
            </a:r>
            <a:r>
              <a:rPr lang="en-ZA" sz="2400" b="1" dirty="0" smtClean="0">
                <a:solidFill>
                  <a:schemeClr val="bg1"/>
                </a:solidFill>
                <a:latin typeface="Arial" panose="020B0604020202020204" pitchFamily="34" charset="0"/>
                <a:cs typeface="Arial" panose="020B0604020202020204" pitchFamily="34" charset="0"/>
              </a:rPr>
              <a:t/>
            </a:r>
            <a:br>
              <a:rPr lang="en-ZA" sz="2400" b="1" dirty="0" smtClean="0">
                <a:solidFill>
                  <a:schemeClr val="bg1"/>
                </a:solidFill>
                <a:latin typeface="Arial" panose="020B0604020202020204" pitchFamily="34" charset="0"/>
                <a:cs typeface="Arial" panose="020B0604020202020204" pitchFamily="34" charset="0"/>
              </a:rPr>
            </a:br>
            <a:r>
              <a:rPr lang="en-ZA" sz="2400" b="1" dirty="0" smtClean="0">
                <a:solidFill>
                  <a:schemeClr val="bg1"/>
                </a:solidFill>
                <a:latin typeface="Arial" panose="020B0604020202020204" pitchFamily="34" charset="0"/>
                <a:cs typeface="Arial" panose="020B0604020202020204" pitchFamily="34" charset="0"/>
              </a:rPr>
              <a:t> </a:t>
            </a:r>
            <a:r>
              <a:rPr lang="en-ZA" sz="2400" b="1" dirty="0" smtClean="0">
                <a:solidFill>
                  <a:srgbClr val="FF0000"/>
                </a:solidFill>
                <a:latin typeface="Arial" panose="020B0604020202020204" pitchFamily="34" charset="0"/>
                <a:cs typeface="Arial" panose="020B0604020202020204" pitchFamily="34" charset="0"/>
              </a:rPr>
              <a:t>(Current developmental stage)</a:t>
            </a:r>
            <a:endParaRPr lang="en-ZA" sz="24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9600" y="2258291"/>
            <a:ext cx="10972800" cy="3629891"/>
          </a:xfrm>
        </p:spPr>
        <p:txBody>
          <a:bodyPr/>
          <a:lstStyle/>
          <a:p>
            <a:pPr marL="693738" indent="-693738">
              <a:spcBef>
                <a:spcPts val="0"/>
              </a:spcBef>
              <a:spcAft>
                <a:spcPts val="600"/>
              </a:spcAft>
              <a:buFont typeface="+mj-lt"/>
              <a:buAutoNum type="arabicPeriod"/>
              <a:tabLst>
                <a:tab pos="693738" algn="l"/>
              </a:tabLst>
            </a:pPr>
            <a:r>
              <a:rPr lang="en-ZA" sz="1800" dirty="0" smtClean="0">
                <a:latin typeface="Arial" panose="020B0604020202020204" pitchFamily="34" charset="0"/>
                <a:cs typeface="Arial" panose="020B0604020202020204" pitchFamily="34" charset="0"/>
              </a:rPr>
              <a:t>Procedure to </a:t>
            </a:r>
            <a:r>
              <a:rPr lang="en-ZA" sz="1800" dirty="0">
                <a:latin typeface="Arial" panose="020B0604020202020204" pitchFamily="34" charset="0"/>
                <a:cs typeface="Arial" panose="020B0604020202020204" pitchFamily="34" charset="0"/>
              </a:rPr>
              <a:t>appoint </a:t>
            </a:r>
            <a:r>
              <a:rPr lang="en-US" sz="1800" b="1" dirty="0">
                <a:solidFill>
                  <a:srgbClr val="C00000"/>
                </a:solidFill>
                <a:latin typeface="Arial" panose="020B0604020202020204" pitchFamily="34" charset="0"/>
                <a:cs typeface="Arial" panose="020B0604020202020204" pitchFamily="34" charset="0"/>
              </a:rPr>
              <a:t>Q</a:t>
            </a:r>
            <a:r>
              <a:rPr lang="en-US" sz="1800" b="1" dirty="0">
                <a:solidFill>
                  <a:schemeClr val="tx2">
                    <a:lumMod val="60000"/>
                    <a:lumOff val="40000"/>
                  </a:schemeClr>
                </a:solidFill>
                <a:latin typeface="Arial" panose="020B0604020202020204" pitchFamily="34" charset="0"/>
                <a:cs typeface="Arial" panose="020B0604020202020204" pitchFamily="34" charset="0"/>
              </a:rPr>
              <a:t>(</a:t>
            </a:r>
            <a:r>
              <a:rPr lang="en-US" sz="1800" b="1" dirty="0" err="1">
                <a:solidFill>
                  <a:schemeClr val="tx2">
                    <a:lumMod val="60000"/>
                    <a:lumOff val="40000"/>
                  </a:schemeClr>
                </a:solidFill>
                <a:latin typeface="Arial" panose="020B0604020202020204" pitchFamily="34" charset="0"/>
                <a:cs typeface="Arial" panose="020B0604020202020204" pitchFamily="34" charset="0"/>
              </a:rPr>
              <a:t>Aualifications</a:t>
            </a:r>
            <a:r>
              <a:rPr lang="en-US" sz="1800" b="1" dirty="0">
                <a:solidFill>
                  <a:schemeClr val="tx2">
                    <a:lumMod val="60000"/>
                    <a:lumOff val="40000"/>
                  </a:schemeClr>
                </a:solidFill>
                <a:latin typeface="Arial" panose="020B0604020202020204" pitchFamily="34" charset="0"/>
                <a:cs typeface="Arial" panose="020B0604020202020204" pitchFamily="34" charset="0"/>
              </a:rPr>
              <a:t>) </a:t>
            </a:r>
            <a:r>
              <a:rPr lang="en-US" sz="1800" b="1" dirty="0" smtClean="0">
                <a:solidFill>
                  <a:srgbClr val="C00000"/>
                </a:solidFill>
                <a:latin typeface="Arial" panose="020B0604020202020204" pitchFamily="34" charset="0"/>
                <a:cs typeface="Arial" panose="020B0604020202020204" pitchFamily="34" charset="0"/>
              </a:rPr>
              <a:t>D</a:t>
            </a:r>
            <a:r>
              <a:rPr lang="en-US" sz="1800" b="1" dirty="0" smtClean="0">
                <a:solidFill>
                  <a:schemeClr val="tx2">
                    <a:lumMod val="60000"/>
                    <a:lumOff val="40000"/>
                  </a:schemeClr>
                </a:solidFill>
                <a:latin typeface="Arial" panose="020B0604020202020204" pitchFamily="34" charset="0"/>
                <a:cs typeface="Arial" panose="020B0604020202020204" pitchFamily="34" charset="0"/>
              </a:rPr>
              <a:t>(</a:t>
            </a:r>
            <a:r>
              <a:rPr lang="en-US" sz="1800" b="1" dirty="0" err="1" smtClean="0">
                <a:solidFill>
                  <a:schemeClr val="tx2">
                    <a:lumMod val="60000"/>
                    <a:lumOff val="40000"/>
                  </a:schemeClr>
                </a:solidFill>
                <a:latin typeface="Arial" panose="020B0604020202020204" pitchFamily="34" charset="0"/>
                <a:cs typeface="Arial" panose="020B0604020202020204" pitchFamily="34" charset="0"/>
              </a:rPr>
              <a:t>evelopment</a:t>
            </a:r>
            <a:r>
              <a:rPr lang="en-US" sz="1800" b="1" dirty="0">
                <a:solidFill>
                  <a:schemeClr val="tx2">
                    <a:lumMod val="60000"/>
                    <a:lumOff val="40000"/>
                  </a:schemeClr>
                </a:solidFill>
                <a:latin typeface="Arial" panose="020B0604020202020204" pitchFamily="34" charset="0"/>
                <a:cs typeface="Arial" panose="020B0604020202020204" pitchFamily="34" charset="0"/>
              </a:rPr>
              <a:t>) </a:t>
            </a:r>
            <a:r>
              <a:rPr lang="en-US" sz="1800" b="1" dirty="0">
                <a:solidFill>
                  <a:srgbClr val="C00000"/>
                </a:solidFill>
                <a:latin typeface="Arial" panose="020B0604020202020204" pitchFamily="34" charset="0"/>
                <a:cs typeface="Arial" panose="020B0604020202020204" pitchFamily="34" charset="0"/>
              </a:rPr>
              <a:t>F</a:t>
            </a:r>
            <a:r>
              <a:rPr lang="en-US" sz="1800" b="1" dirty="0" smtClean="0">
                <a:solidFill>
                  <a:schemeClr val="tx2">
                    <a:lumMod val="60000"/>
                    <a:lumOff val="40000"/>
                  </a:schemeClr>
                </a:solidFill>
                <a:latin typeface="Arial" panose="020B0604020202020204" pitchFamily="34" charset="0"/>
                <a:cs typeface="Arial" panose="020B0604020202020204" pitchFamily="34" charset="0"/>
              </a:rPr>
              <a:t>(</a:t>
            </a:r>
            <a:r>
              <a:rPr lang="en-US" sz="1800" b="1" dirty="0" err="1" smtClean="0">
                <a:solidFill>
                  <a:schemeClr val="tx2">
                    <a:lumMod val="60000"/>
                    <a:lumOff val="40000"/>
                  </a:schemeClr>
                </a:solidFill>
                <a:latin typeface="Arial" panose="020B0604020202020204" pitchFamily="34" charset="0"/>
                <a:cs typeface="Arial" panose="020B0604020202020204" pitchFamily="34" charset="0"/>
              </a:rPr>
              <a:t>acilitator</a:t>
            </a:r>
            <a:r>
              <a:rPr lang="en-US" sz="1800" b="1" dirty="0" smtClean="0">
                <a:solidFill>
                  <a:schemeClr val="tx2">
                    <a:lumMod val="60000"/>
                    <a:lumOff val="40000"/>
                  </a:schemeClr>
                </a:solidFill>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Compile </a:t>
            </a:r>
            <a:r>
              <a:rPr lang="en-US" sz="1800" b="1" dirty="0">
                <a:solidFill>
                  <a:srgbClr val="C00000"/>
                </a:solidFill>
                <a:latin typeface="Arial" panose="020B0604020202020204" pitchFamily="34" charset="0"/>
                <a:cs typeface="Arial" panose="020B0604020202020204" pitchFamily="34" charset="0"/>
              </a:rPr>
              <a:t>Q</a:t>
            </a:r>
            <a:r>
              <a:rPr lang="en-US" sz="1800" b="1" dirty="0">
                <a:solidFill>
                  <a:schemeClr val="tx2">
                    <a:lumMod val="60000"/>
                    <a:lumOff val="40000"/>
                  </a:schemeClr>
                </a:solidFill>
                <a:latin typeface="Arial" panose="020B0604020202020204" pitchFamily="34" charset="0"/>
                <a:cs typeface="Arial" panose="020B0604020202020204" pitchFamily="34" charset="0"/>
              </a:rPr>
              <a:t>(</a:t>
            </a:r>
            <a:r>
              <a:rPr lang="en-US" sz="1800" b="1" dirty="0" err="1">
                <a:solidFill>
                  <a:schemeClr val="tx2">
                    <a:lumMod val="60000"/>
                    <a:lumOff val="40000"/>
                  </a:schemeClr>
                </a:solidFill>
                <a:latin typeface="Arial" panose="020B0604020202020204" pitchFamily="34" charset="0"/>
                <a:cs typeface="Arial" panose="020B0604020202020204" pitchFamily="34" charset="0"/>
              </a:rPr>
              <a:t>Aualifications</a:t>
            </a:r>
            <a:r>
              <a:rPr lang="en-US" sz="1800" b="1" dirty="0">
                <a:solidFill>
                  <a:schemeClr val="tx2">
                    <a:lumMod val="60000"/>
                    <a:lumOff val="40000"/>
                  </a:schemeClr>
                </a:solidFill>
                <a:latin typeface="Arial" panose="020B0604020202020204" pitchFamily="34" charset="0"/>
                <a:cs typeface="Arial" panose="020B0604020202020204" pitchFamily="34" charset="0"/>
              </a:rPr>
              <a:t>) </a:t>
            </a:r>
            <a:r>
              <a:rPr lang="en-US" sz="1800" b="1" dirty="0">
                <a:solidFill>
                  <a:srgbClr val="C00000"/>
                </a:solidFill>
                <a:latin typeface="Arial" panose="020B0604020202020204" pitchFamily="34" charset="0"/>
                <a:cs typeface="Arial" panose="020B0604020202020204" pitchFamily="34" charset="0"/>
              </a:rPr>
              <a:t>A</a:t>
            </a:r>
            <a:r>
              <a:rPr lang="en-US" sz="1800" b="1" dirty="0">
                <a:solidFill>
                  <a:schemeClr val="tx2">
                    <a:lumMod val="60000"/>
                    <a:lumOff val="40000"/>
                  </a:schemeClr>
                </a:solidFill>
                <a:latin typeface="Arial" panose="020B0604020202020204" pitchFamily="34" charset="0"/>
                <a:cs typeface="Arial" panose="020B0604020202020204" pitchFamily="34" charset="0"/>
              </a:rPr>
              <a:t>(</a:t>
            </a:r>
            <a:r>
              <a:rPr lang="en-US" sz="1800" b="1" dirty="0" err="1">
                <a:solidFill>
                  <a:schemeClr val="tx2">
                    <a:lumMod val="60000"/>
                    <a:lumOff val="40000"/>
                  </a:schemeClr>
                </a:solidFill>
                <a:latin typeface="Arial" panose="020B0604020202020204" pitchFamily="34" charset="0"/>
                <a:cs typeface="Arial" panose="020B0604020202020204" pitchFamily="34" charset="0"/>
              </a:rPr>
              <a:t>ssessment</a:t>
            </a:r>
            <a:r>
              <a:rPr lang="en-US" sz="1800" b="1" dirty="0">
                <a:solidFill>
                  <a:schemeClr val="tx2">
                    <a:lumMod val="60000"/>
                    <a:lumOff val="40000"/>
                  </a:schemeClr>
                </a:solidFill>
                <a:latin typeface="Arial" panose="020B0604020202020204" pitchFamily="34" charset="0"/>
                <a:cs typeface="Arial" panose="020B0604020202020204" pitchFamily="34" charset="0"/>
              </a:rPr>
              <a:t>) </a:t>
            </a:r>
            <a:r>
              <a:rPr lang="en-US" sz="1800" b="1" dirty="0">
                <a:solidFill>
                  <a:srgbClr val="C00000"/>
                </a:solidFill>
                <a:latin typeface="Arial" panose="020B0604020202020204" pitchFamily="34" charset="0"/>
                <a:cs typeface="Arial" panose="020B0604020202020204" pitchFamily="34" charset="0"/>
              </a:rPr>
              <a:t>S</a:t>
            </a:r>
            <a:r>
              <a:rPr lang="en-US" sz="1800" b="1" dirty="0">
                <a:solidFill>
                  <a:schemeClr val="tx2">
                    <a:lumMod val="60000"/>
                    <a:lumOff val="40000"/>
                  </a:schemeClr>
                </a:solidFill>
                <a:latin typeface="Arial" panose="020B0604020202020204" pitchFamily="34" charset="0"/>
                <a:cs typeface="Arial" panose="020B0604020202020204" pitchFamily="34" charset="0"/>
              </a:rPr>
              <a:t>(</a:t>
            </a:r>
            <a:r>
              <a:rPr lang="en-US" sz="1800" b="1" dirty="0" err="1">
                <a:solidFill>
                  <a:schemeClr val="tx2">
                    <a:lumMod val="60000"/>
                    <a:lumOff val="40000"/>
                  </a:schemeClr>
                </a:solidFill>
                <a:latin typeface="Arial" panose="020B0604020202020204" pitchFamily="34" charset="0"/>
                <a:cs typeface="Arial" panose="020B0604020202020204" pitchFamily="34" charset="0"/>
              </a:rPr>
              <a:t>pecificication</a:t>
            </a:r>
            <a:r>
              <a:rPr lang="en-US" sz="1800" b="1" dirty="0">
                <a:solidFill>
                  <a:schemeClr val="tx2">
                    <a:lumMod val="60000"/>
                    <a:lumOff val="40000"/>
                  </a:schemeClr>
                </a:solidFill>
                <a:latin typeface="Arial" panose="020B0604020202020204" pitchFamily="34" charset="0"/>
                <a:cs typeface="Arial" panose="020B0604020202020204" pitchFamily="34" charset="0"/>
              </a:rPr>
              <a:t>)</a:t>
            </a:r>
            <a:r>
              <a:rPr lang="en-US" sz="1800" b="1" dirty="0">
                <a:solidFill>
                  <a:srgbClr val="FF0000"/>
                </a:solidFill>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grid </a:t>
            </a:r>
          </a:p>
          <a:p>
            <a:pPr marL="693738" indent="-693738">
              <a:spcBef>
                <a:spcPts val="0"/>
              </a:spcBef>
              <a:spcAft>
                <a:spcPts val="600"/>
              </a:spcAft>
              <a:buFont typeface="+mj-lt"/>
              <a:buAutoNum type="arabicPeriod"/>
              <a:tabLst>
                <a:tab pos="693738" algn="l"/>
              </a:tabLst>
            </a:pPr>
            <a:r>
              <a:rPr lang="en-US" sz="1800" dirty="0">
                <a:latin typeface="Arial" panose="020B0604020202020204" pitchFamily="34" charset="0"/>
                <a:cs typeface="Arial" panose="020B0604020202020204" pitchFamily="34" charset="0"/>
              </a:rPr>
              <a:t>Compile </a:t>
            </a:r>
            <a:r>
              <a:rPr lang="en-US" sz="1800" b="1" dirty="0">
                <a:latin typeface="Arial" panose="020B0604020202020204" pitchFamily="34" charset="0"/>
                <a:cs typeface="Arial" panose="020B0604020202020204" pitchFamily="34" charset="0"/>
              </a:rPr>
              <a:t>QAS addendum</a:t>
            </a:r>
            <a:endParaRPr lang="en-US" sz="1800" b="1" dirty="0" smtClean="0">
              <a:latin typeface="Arial" panose="020B0604020202020204" pitchFamily="34" charset="0"/>
              <a:cs typeface="Arial" panose="020B0604020202020204" pitchFamily="34" charset="0"/>
            </a:endParaRPr>
          </a:p>
          <a:p>
            <a:pPr marL="693738" indent="-693738">
              <a:spcBef>
                <a:spcPts val="0"/>
              </a:spcBef>
              <a:spcAft>
                <a:spcPts val="600"/>
              </a:spcAft>
              <a:buFont typeface="+mj-lt"/>
              <a:buAutoNum type="arabicPeriod"/>
              <a:tabLst>
                <a:tab pos="693738" algn="l"/>
              </a:tabLst>
            </a:pPr>
            <a:r>
              <a:rPr lang="en-ZA" sz="1800" dirty="0">
                <a:latin typeface="Arial" panose="020B0604020202020204" pitchFamily="34" charset="0"/>
                <a:cs typeface="Arial" panose="020B0604020202020204" pitchFamily="34" charset="0"/>
              </a:rPr>
              <a:t>Quality assure and moderate </a:t>
            </a:r>
            <a:r>
              <a:rPr lang="en-ZA" sz="1800" b="1" dirty="0">
                <a:latin typeface="Arial" panose="020B0604020202020204" pitchFamily="34" charset="0"/>
                <a:cs typeface="Arial" panose="020B0604020202020204" pitchFamily="34" charset="0"/>
              </a:rPr>
              <a:t>QAS grid and </a:t>
            </a:r>
            <a:r>
              <a:rPr lang="en-ZA" sz="1800" b="1" dirty="0" smtClean="0">
                <a:latin typeface="Arial" panose="020B0604020202020204" pitchFamily="34" charset="0"/>
                <a:cs typeface="Arial" panose="020B0604020202020204" pitchFamily="34" charset="0"/>
              </a:rPr>
              <a:t>addendum</a:t>
            </a:r>
          </a:p>
          <a:p>
            <a:pPr marL="693738" indent="-693738">
              <a:spcBef>
                <a:spcPts val="0"/>
              </a:spcBef>
              <a:spcAft>
                <a:spcPts val="600"/>
              </a:spcAft>
              <a:buFont typeface="+mj-lt"/>
              <a:buAutoNum type="arabicPeriod"/>
              <a:tabLst>
                <a:tab pos="693738" algn="l"/>
              </a:tabLst>
            </a:pPr>
            <a:r>
              <a:rPr lang="en-ZA" sz="1800" dirty="0">
                <a:latin typeface="Arial" panose="020B0604020202020204" pitchFamily="34" charset="0"/>
                <a:cs typeface="Arial" panose="020B0604020202020204" pitchFamily="34" charset="0"/>
              </a:rPr>
              <a:t>Develop </a:t>
            </a:r>
            <a:r>
              <a:rPr lang="en-ZA" sz="1800" b="1" dirty="0">
                <a:latin typeface="Arial" panose="020B0604020202020204" pitchFamily="34" charset="0"/>
                <a:cs typeface="Arial" panose="020B0604020202020204" pitchFamily="34" charset="0"/>
              </a:rPr>
              <a:t>practical assessment </a:t>
            </a:r>
            <a:r>
              <a:rPr lang="en-ZA" sz="1800" b="1" dirty="0" smtClean="0">
                <a:latin typeface="Arial" panose="020B0604020202020204" pitchFamily="34" charset="0"/>
                <a:cs typeface="Arial" panose="020B0604020202020204" pitchFamily="34" charset="0"/>
              </a:rPr>
              <a:t>instrument</a:t>
            </a:r>
          </a:p>
          <a:p>
            <a:pPr marL="693738" indent="-693738">
              <a:spcBef>
                <a:spcPts val="0"/>
              </a:spcBef>
              <a:spcAft>
                <a:spcPts val="600"/>
              </a:spcAft>
              <a:buFont typeface="+mj-lt"/>
              <a:buAutoNum type="arabicPeriod"/>
              <a:tabLst>
                <a:tab pos="693738" algn="l"/>
              </a:tabLst>
            </a:pPr>
            <a:r>
              <a:rPr lang="en-ZA" sz="1800" dirty="0">
                <a:latin typeface="Arial" panose="020B0604020202020204" pitchFamily="34" charset="0"/>
                <a:cs typeface="Arial" panose="020B0604020202020204" pitchFamily="34" charset="0"/>
              </a:rPr>
              <a:t>Develop </a:t>
            </a:r>
            <a:r>
              <a:rPr lang="en-ZA" sz="1800" b="1" dirty="0">
                <a:latin typeface="Arial" panose="020B0604020202020204" pitchFamily="34" charset="0"/>
                <a:cs typeface="Arial" panose="020B0604020202020204" pitchFamily="34" charset="0"/>
              </a:rPr>
              <a:t>theoretical assessment databank </a:t>
            </a:r>
            <a:r>
              <a:rPr lang="en-ZA" sz="1800" dirty="0">
                <a:latin typeface="Arial" panose="020B0604020202020204" pitchFamily="34" charset="0"/>
                <a:cs typeface="Arial" panose="020B0604020202020204" pitchFamily="34" charset="0"/>
              </a:rPr>
              <a:t>with </a:t>
            </a:r>
            <a:r>
              <a:rPr lang="en-ZA" sz="1800" b="1" dirty="0">
                <a:latin typeface="Arial" panose="020B0604020202020204" pitchFamily="34" charset="0"/>
                <a:cs typeface="Arial" panose="020B0604020202020204" pitchFamily="34" charset="0"/>
              </a:rPr>
              <a:t>model </a:t>
            </a:r>
            <a:r>
              <a:rPr lang="en-ZA" sz="1800" b="1" dirty="0" smtClean="0">
                <a:latin typeface="Arial" panose="020B0604020202020204" pitchFamily="34" charset="0"/>
                <a:cs typeface="Arial" panose="020B0604020202020204" pitchFamily="34" charset="0"/>
              </a:rPr>
              <a:t>answer</a:t>
            </a:r>
          </a:p>
          <a:p>
            <a:pPr marL="693738" indent="-693738">
              <a:spcBef>
                <a:spcPts val="0"/>
              </a:spcBef>
              <a:spcAft>
                <a:spcPts val="600"/>
              </a:spcAft>
              <a:buFont typeface="+mj-lt"/>
              <a:buAutoNum type="arabicPeriod"/>
              <a:tabLst>
                <a:tab pos="693738" algn="l"/>
              </a:tabLst>
            </a:pPr>
            <a:r>
              <a:rPr lang="en-US" sz="1800" dirty="0">
                <a:latin typeface="Arial" panose="020B0604020202020204" pitchFamily="34" charset="0"/>
                <a:cs typeface="Arial" panose="020B0604020202020204" pitchFamily="34" charset="0"/>
              </a:rPr>
              <a:t>Quality assure and moderate </a:t>
            </a:r>
            <a:r>
              <a:rPr lang="en-US" sz="1800" b="1" dirty="0">
                <a:latin typeface="Arial" panose="020B0604020202020204" pitchFamily="34" charset="0"/>
                <a:cs typeface="Arial" panose="020B0604020202020204" pitchFamily="34" charset="0"/>
              </a:rPr>
              <a:t>assessment instruments/questions </a:t>
            </a:r>
            <a:endParaRPr lang="en-US" sz="1800" b="1" dirty="0" smtClean="0">
              <a:latin typeface="Arial" panose="020B0604020202020204" pitchFamily="34" charset="0"/>
              <a:cs typeface="Arial" panose="020B0604020202020204" pitchFamily="34" charset="0"/>
            </a:endParaRPr>
          </a:p>
          <a:p>
            <a:pPr marL="693738" indent="-693738">
              <a:spcBef>
                <a:spcPts val="0"/>
              </a:spcBef>
              <a:spcAft>
                <a:spcPts val="600"/>
              </a:spcAft>
              <a:buFont typeface="+mj-lt"/>
              <a:buAutoNum type="arabicPeriod"/>
              <a:tabLst>
                <a:tab pos="693738" algn="l"/>
              </a:tabLst>
            </a:pPr>
            <a:r>
              <a:rPr lang="en-ZA" sz="1800" dirty="0" smtClean="0">
                <a:latin typeface="Arial" panose="020B0604020202020204" pitchFamily="34" charset="0"/>
                <a:cs typeface="Arial" panose="020B0604020202020204" pitchFamily="34" charset="0"/>
              </a:rPr>
              <a:t>Consultation on </a:t>
            </a:r>
            <a:r>
              <a:rPr lang="en-ZA" sz="1800" b="1" dirty="0">
                <a:latin typeface="Arial" panose="020B0604020202020204" pitchFamily="34" charset="0"/>
                <a:cs typeface="Arial" panose="020B0604020202020204" pitchFamily="34" charset="0"/>
              </a:rPr>
              <a:t>theoretical and practical assessment </a:t>
            </a:r>
            <a:r>
              <a:rPr lang="en-ZA" sz="1800" b="1" dirty="0" smtClean="0">
                <a:latin typeface="Arial" panose="020B0604020202020204" pitchFamily="34" charset="0"/>
                <a:cs typeface="Arial" panose="020B0604020202020204" pitchFamily="34" charset="0"/>
              </a:rPr>
              <a:t>instruments/questions</a:t>
            </a:r>
          </a:p>
          <a:p>
            <a:pPr marL="693738" indent="-693738">
              <a:spcBef>
                <a:spcPts val="0"/>
              </a:spcBef>
              <a:spcAft>
                <a:spcPts val="600"/>
              </a:spcAft>
              <a:buFont typeface="+mj-lt"/>
              <a:buAutoNum type="arabicPeriod"/>
              <a:tabLst>
                <a:tab pos="693738" algn="l"/>
              </a:tabLst>
            </a:pPr>
            <a:r>
              <a:rPr lang="en-ZA" sz="1800" dirty="0">
                <a:latin typeface="Arial" panose="020B0604020202020204" pitchFamily="34" charset="0"/>
                <a:cs typeface="Arial" panose="020B0604020202020204" pitchFamily="34" charset="0"/>
              </a:rPr>
              <a:t>Submission to the </a:t>
            </a:r>
            <a:r>
              <a:rPr lang="en-ZA" sz="1800" dirty="0" smtClean="0">
                <a:latin typeface="Arial" panose="020B0604020202020204" pitchFamily="34" charset="0"/>
                <a:cs typeface="Arial" panose="020B0604020202020204" pitchFamily="34" charset="0"/>
              </a:rPr>
              <a:t>QCTO Approval </a:t>
            </a:r>
            <a:r>
              <a:rPr lang="en-ZA" sz="1800" b="1" dirty="0" smtClean="0">
                <a:solidFill>
                  <a:srgbClr val="C00000"/>
                </a:solidFill>
                <a:latin typeface="Arial" panose="020B0604020202020204" pitchFamily="34" charset="0"/>
                <a:cs typeface="Arial" panose="020B0604020202020204" pitchFamily="34" charset="0"/>
              </a:rPr>
              <a:t>A</a:t>
            </a:r>
            <a:r>
              <a:rPr lang="en-ZA" sz="1800" b="1" dirty="0" smtClean="0">
                <a:solidFill>
                  <a:schemeClr val="tx2">
                    <a:lumMod val="60000"/>
                    <a:lumOff val="40000"/>
                  </a:schemeClr>
                </a:solidFill>
                <a:latin typeface="Arial" panose="020B0604020202020204" pitchFamily="34" charset="0"/>
                <a:cs typeface="Arial" panose="020B0604020202020204" pitchFamily="34" charset="0"/>
              </a:rPr>
              <a:t>(</a:t>
            </a:r>
            <a:r>
              <a:rPr lang="en-ZA" sz="1800" b="1" dirty="0" err="1" smtClean="0">
                <a:solidFill>
                  <a:schemeClr val="tx2">
                    <a:lumMod val="60000"/>
                    <a:lumOff val="40000"/>
                  </a:schemeClr>
                </a:solidFill>
                <a:latin typeface="Arial" panose="020B0604020202020204" pitchFamily="34" charset="0"/>
                <a:cs typeface="Arial" panose="020B0604020202020204" pitchFamily="34" charset="0"/>
              </a:rPr>
              <a:t>ssessment</a:t>
            </a:r>
            <a:r>
              <a:rPr lang="en-ZA" sz="1800" b="1" dirty="0" smtClean="0">
                <a:solidFill>
                  <a:schemeClr val="tx2">
                    <a:lumMod val="60000"/>
                    <a:lumOff val="40000"/>
                  </a:schemeClr>
                </a:solidFill>
                <a:latin typeface="Arial" panose="020B0604020202020204" pitchFamily="34" charset="0"/>
                <a:cs typeface="Arial" panose="020B0604020202020204" pitchFamily="34" charset="0"/>
              </a:rPr>
              <a:t>)</a:t>
            </a:r>
            <a:r>
              <a:rPr lang="en-ZA" sz="1800" b="1" dirty="0" smtClean="0">
                <a:solidFill>
                  <a:srgbClr val="C00000"/>
                </a:solidFill>
                <a:latin typeface="Arial" panose="020B0604020202020204" pitchFamily="34" charset="0"/>
                <a:cs typeface="Arial" panose="020B0604020202020204" pitchFamily="34" charset="0"/>
              </a:rPr>
              <a:t>Q</a:t>
            </a:r>
            <a:r>
              <a:rPr lang="en-ZA" sz="1800" b="1" dirty="0" smtClean="0">
                <a:solidFill>
                  <a:schemeClr val="tx2">
                    <a:lumMod val="60000"/>
                    <a:lumOff val="40000"/>
                  </a:schemeClr>
                </a:solidFill>
                <a:latin typeface="Arial" panose="020B0604020202020204" pitchFamily="34" charset="0"/>
                <a:cs typeface="Arial" panose="020B0604020202020204" pitchFamily="34" charset="0"/>
              </a:rPr>
              <a:t>(</a:t>
            </a:r>
            <a:r>
              <a:rPr lang="en-ZA" sz="1800" b="1" dirty="0" err="1" smtClean="0">
                <a:solidFill>
                  <a:schemeClr val="tx2">
                    <a:lumMod val="60000"/>
                    <a:lumOff val="40000"/>
                  </a:schemeClr>
                </a:solidFill>
                <a:latin typeface="Arial" panose="020B0604020202020204" pitchFamily="34" charset="0"/>
                <a:cs typeface="Arial" panose="020B0604020202020204" pitchFamily="34" charset="0"/>
              </a:rPr>
              <a:t>uality</a:t>
            </a:r>
            <a:r>
              <a:rPr lang="en-ZA" sz="1800" b="1" dirty="0" smtClean="0">
                <a:solidFill>
                  <a:schemeClr val="tx2">
                    <a:lumMod val="60000"/>
                    <a:lumOff val="40000"/>
                  </a:schemeClr>
                </a:solidFill>
                <a:latin typeface="Arial" panose="020B0604020202020204" pitchFamily="34" charset="0"/>
                <a:cs typeface="Arial" panose="020B0604020202020204" pitchFamily="34" charset="0"/>
              </a:rPr>
              <a:t>)</a:t>
            </a:r>
            <a:r>
              <a:rPr lang="en-ZA" sz="1800" b="1" dirty="0" smtClean="0">
                <a:solidFill>
                  <a:srgbClr val="C00000"/>
                </a:solidFill>
                <a:latin typeface="Arial" panose="020B0604020202020204" pitchFamily="34" charset="0"/>
                <a:cs typeface="Arial" panose="020B0604020202020204" pitchFamily="34" charset="0"/>
              </a:rPr>
              <a:t>P</a:t>
            </a:r>
            <a:r>
              <a:rPr lang="en-ZA" sz="1800" b="1" dirty="0" smtClean="0">
                <a:solidFill>
                  <a:schemeClr val="tx2">
                    <a:lumMod val="60000"/>
                    <a:lumOff val="40000"/>
                  </a:schemeClr>
                </a:solidFill>
                <a:latin typeface="Arial" panose="020B0604020202020204" pitchFamily="34" charset="0"/>
                <a:cs typeface="Arial" panose="020B0604020202020204" pitchFamily="34" charset="0"/>
              </a:rPr>
              <a:t>(</a:t>
            </a:r>
            <a:r>
              <a:rPr lang="en-ZA" sz="1800" b="1" dirty="0" err="1" smtClean="0">
                <a:solidFill>
                  <a:schemeClr val="tx2">
                    <a:lumMod val="60000"/>
                    <a:lumOff val="40000"/>
                  </a:schemeClr>
                </a:solidFill>
                <a:latin typeface="Arial" panose="020B0604020202020204" pitchFamily="34" charset="0"/>
                <a:cs typeface="Arial" panose="020B0604020202020204" pitchFamily="34" charset="0"/>
              </a:rPr>
              <a:t>artner</a:t>
            </a:r>
            <a:r>
              <a:rPr lang="en-ZA" sz="1800" b="1" dirty="0">
                <a:solidFill>
                  <a:schemeClr val="tx2">
                    <a:lumMod val="60000"/>
                    <a:lumOff val="40000"/>
                  </a:schemeClr>
                </a:solidFill>
                <a:latin typeface="Arial" panose="020B0604020202020204" pitchFamily="34" charset="0"/>
                <a:cs typeface="Arial" panose="020B0604020202020204" pitchFamily="34" charset="0"/>
              </a:rPr>
              <a:t>)</a:t>
            </a:r>
          </a:p>
          <a:p>
            <a:pPr marL="693738" indent="-693738">
              <a:spcBef>
                <a:spcPts val="0"/>
              </a:spcBef>
              <a:spcAft>
                <a:spcPts val="600"/>
              </a:spcAft>
              <a:buFont typeface="+mj-lt"/>
              <a:buAutoNum type="arabicPeriod"/>
              <a:tabLst>
                <a:tab pos="693738" algn="l"/>
              </a:tabLst>
            </a:pPr>
            <a:endParaRPr lang="en-US"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F170DD6-C84C-984E-83C8-F919C4C50C3E}"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9332033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2175641" y="567559"/>
            <a:ext cx="9406759" cy="857204"/>
          </a:xfrm>
        </p:spPr>
        <p:txBody>
          <a:bodyPr/>
          <a:lstStyle/>
          <a:p>
            <a:r>
              <a:rPr lang="en-ZA" sz="2600" b="1" dirty="0" smtClean="0">
                <a:latin typeface="Arial" panose="020B0604020202020204" pitchFamily="34" charset="0"/>
                <a:cs typeface="Arial" panose="020B0604020202020204" pitchFamily="34" charset="0"/>
              </a:rPr>
              <a:t>Phase 3: Learning Material Development</a:t>
            </a:r>
            <a:r>
              <a:rPr lang="en-ZA" sz="2400" b="1" dirty="0" smtClean="0"/>
              <a:t/>
            </a:r>
            <a:br>
              <a:rPr lang="en-ZA" sz="2400" b="1" dirty="0" smtClean="0"/>
            </a:br>
            <a:r>
              <a:rPr lang="en-ZA" sz="2400" b="1" dirty="0" smtClean="0"/>
              <a:t> </a:t>
            </a:r>
            <a:r>
              <a:rPr lang="en-ZA" sz="2200" b="1" dirty="0">
                <a:solidFill>
                  <a:srgbClr val="FF0000"/>
                </a:solidFill>
                <a:latin typeface="Arial" panose="020B0604020202020204" pitchFamily="34" charset="0"/>
                <a:cs typeface="Arial" panose="020B0604020202020204" pitchFamily="34" charset="0"/>
              </a:rPr>
              <a:t>(Current developmental stage)</a:t>
            </a:r>
            <a:r>
              <a:rPr lang="en-ZA" sz="2200" dirty="0">
                <a:latin typeface="Arial" panose="020B0604020202020204" pitchFamily="34" charset="0"/>
                <a:cs typeface="Arial" panose="020B0604020202020204" pitchFamily="34" charset="0"/>
              </a:rPr>
              <a:t> </a:t>
            </a:r>
            <a:endParaRPr lang="en-ZA" sz="22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9600" y="1828800"/>
            <a:ext cx="10972800" cy="3463636"/>
          </a:xfrm>
        </p:spPr>
        <p:txBody>
          <a:bodyPr/>
          <a:lstStyle/>
          <a:p>
            <a:pPr marL="457200" indent="-457200" fontAlgn="ctr">
              <a:spcBef>
                <a:spcPts val="600"/>
              </a:spcBef>
              <a:spcAft>
                <a:spcPts val="600"/>
              </a:spcAft>
              <a:buFont typeface="+mj-lt"/>
              <a:buAutoNum type="arabicPeriod"/>
              <a:tabLst>
                <a:tab pos="457200" algn="l"/>
              </a:tabLst>
            </a:pPr>
            <a:r>
              <a:rPr lang="en-ZA" sz="1800" dirty="0" smtClean="0">
                <a:latin typeface="Arial" panose="020B0604020202020204" pitchFamily="34" charset="0"/>
                <a:cs typeface="Arial" panose="020B0604020202020204" pitchFamily="34" charset="0"/>
              </a:rPr>
              <a:t>Procedure to appoint </a:t>
            </a:r>
            <a:r>
              <a:rPr lang="en-ZA" sz="1800" dirty="0">
                <a:latin typeface="Arial" panose="020B0604020202020204" pitchFamily="34" charset="0"/>
                <a:cs typeface="Arial" panose="020B0604020202020204" pitchFamily="34" charset="0"/>
              </a:rPr>
              <a:t>learning material developers and </a:t>
            </a:r>
            <a:r>
              <a:rPr lang="en-ZA" sz="1800" dirty="0" smtClean="0">
                <a:latin typeface="Arial" panose="020B0604020202020204" pitchFamily="34" charset="0"/>
                <a:cs typeface="Arial" panose="020B0604020202020204" pitchFamily="34" charset="0"/>
              </a:rPr>
              <a:t>moderators</a:t>
            </a:r>
          </a:p>
          <a:p>
            <a:pPr marL="457200" indent="-457200" fontAlgn="ctr">
              <a:spcBef>
                <a:spcPts val="600"/>
              </a:spcBef>
              <a:spcAft>
                <a:spcPts val="600"/>
              </a:spcAft>
              <a:buFont typeface="+mj-lt"/>
              <a:buAutoNum type="arabicPeriod"/>
              <a:tabLst>
                <a:tab pos="457200" algn="l"/>
              </a:tabLst>
            </a:pPr>
            <a:r>
              <a:rPr lang="en-ZA" sz="1800" dirty="0">
                <a:latin typeface="Arial" panose="020B0604020202020204" pitchFamily="34" charset="0"/>
                <a:cs typeface="Arial" panose="020B0604020202020204" pitchFamily="34" charset="0"/>
              </a:rPr>
              <a:t>Develop learning material for knowledge modules (including Learner </a:t>
            </a:r>
            <a:r>
              <a:rPr lang="en-ZA" sz="1800" dirty="0" smtClean="0">
                <a:latin typeface="Arial" panose="020B0604020202020204" pitchFamily="34" charset="0"/>
                <a:cs typeface="Arial" panose="020B0604020202020204" pitchFamily="34" charset="0"/>
              </a:rPr>
              <a:t>Guide, Workbook</a:t>
            </a:r>
            <a:r>
              <a:rPr lang="en-ZA" sz="1800" dirty="0">
                <a:latin typeface="Arial" panose="020B0604020202020204" pitchFamily="34" charset="0"/>
                <a:cs typeface="Arial" panose="020B0604020202020204" pitchFamily="34" charset="0"/>
              </a:rPr>
              <a:t>, </a:t>
            </a:r>
            <a:r>
              <a:rPr lang="en-ZA" sz="1800" dirty="0" smtClean="0">
                <a:latin typeface="Arial" panose="020B0604020202020204" pitchFamily="34" charset="0"/>
                <a:cs typeface="Arial" panose="020B0604020202020204" pitchFamily="34" charset="0"/>
              </a:rPr>
              <a:t>Facilitator </a:t>
            </a:r>
            <a:r>
              <a:rPr lang="en-ZA" sz="1800" dirty="0">
                <a:latin typeface="Arial" panose="020B0604020202020204" pitchFamily="34" charset="0"/>
                <a:cs typeface="Arial" panose="020B0604020202020204" pitchFamily="34" charset="0"/>
              </a:rPr>
              <a:t>Guide and Assessor </a:t>
            </a:r>
            <a:r>
              <a:rPr lang="en-ZA" sz="1800" dirty="0" smtClean="0">
                <a:latin typeface="Arial" panose="020B0604020202020204" pitchFamily="34" charset="0"/>
                <a:cs typeface="Arial" panose="020B0604020202020204" pitchFamily="34" charset="0"/>
              </a:rPr>
              <a:t>Guide)</a:t>
            </a:r>
          </a:p>
          <a:p>
            <a:pPr marL="457200" indent="-457200" fontAlgn="ctr">
              <a:spcBef>
                <a:spcPts val="600"/>
              </a:spcBef>
              <a:spcAft>
                <a:spcPts val="600"/>
              </a:spcAft>
              <a:buFont typeface="+mj-lt"/>
              <a:buAutoNum type="arabicPeriod"/>
              <a:tabLst>
                <a:tab pos="457200" algn="l"/>
              </a:tabLst>
            </a:pPr>
            <a:r>
              <a:rPr lang="en-ZA" sz="1800" dirty="0">
                <a:latin typeface="Arial" panose="020B0604020202020204" pitchFamily="34" charset="0"/>
                <a:cs typeface="Arial" panose="020B0604020202020204" pitchFamily="34" charset="0"/>
              </a:rPr>
              <a:t>Develop learning material for practical skills modules (including Learner </a:t>
            </a:r>
            <a:r>
              <a:rPr lang="en-ZA" sz="1800" dirty="0" smtClean="0">
                <a:latin typeface="Arial" panose="020B0604020202020204" pitchFamily="34" charset="0"/>
                <a:cs typeface="Arial" panose="020B0604020202020204" pitchFamily="34" charset="0"/>
              </a:rPr>
              <a:t>Guide, Workbook</a:t>
            </a:r>
            <a:r>
              <a:rPr lang="en-ZA" sz="1800" dirty="0">
                <a:latin typeface="Arial" panose="020B0604020202020204" pitchFamily="34" charset="0"/>
                <a:cs typeface="Arial" panose="020B0604020202020204" pitchFamily="34" charset="0"/>
              </a:rPr>
              <a:t>, Facilitator Guide and Assessor </a:t>
            </a:r>
            <a:r>
              <a:rPr lang="en-ZA" sz="1800" dirty="0" smtClean="0">
                <a:latin typeface="Arial" panose="020B0604020202020204" pitchFamily="34" charset="0"/>
                <a:cs typeface="Arial" panose="020B0604020202020204" pitchFamily="34" charset="0"/>
              </a:rPr>
              <a:t>Guide)</a:t>
            </a:r>
          </a:p>
          <a:p>
            <a:pPr marL="457200" indent="-457200" fontAlgn="ctr">
              <a:spcBef>
                <a:spcPts val="600"/>
              </a:spcBef>
              <a:spcAft>
                <a:spcPts val="600"/>
              </a:spcAft>
              <a:buFont typeface="+mj-lt"/>
              <a:buAutoNum type="arabicPeriod"/>
              <a:tabLst>
                <a:tab pos="457200" algn="l"/>
              </a:tabLst>
            </a:pPr>
            <a:r>
              <a:rPr lang="en-ZA" sz="1800" dirty="0">
                <a:latin typeface="Arial" panose="020B0604020202020204" pitchFamily="34" charset="0"/>
                <a:cs typeface="Arial" panose="020B0604020202020204" pitchFamily="34" charset="0"/>
              </a:rPr>
              <a:t>Develop mentor guide for work </a:t>
            </a:r>
            <a:r>
              <a:rPr lang="en-ZA" sz="1800" dirty="0" smtClean="0">
                <a:latin typeface="Arial" panose="020B0604020202020204" pitchFamily="34" charset="0"/>
                <a:cs typeface="Arial" panose="020B0604020202020204" pitchFamily="34" charset="0"/>
              </a:rPr>
              <a:t>experience</a:t>
            </a:r>
          </a:p>
          <a:p>
            <a:pPr marL="457200" indent="-457200" fontAlgn="ctr">
              <a:spcBef>
                <a:spcPts val="600"/>
              </a:spcBef>
              <a:spcAft>
                <a:spcPts val="600"/>
              </a:spcAft>
              <a:buFont typeface="+mj-lt"/>
              <a:buAutoNum type="arabicPeriod"/>
              <a:tabLst>
                <a:tab pos="457200" algn="l"/>
              </a:tabLst>
            </a:pPr>
            <a:r>
              <a:rPr lang="en-ZA" sz="1800" dirty="0">
                <a:latin typeface="Arial" panose="020B0604020202020204" pitchFamily="34" charset="0"/>
                <a:cs typeface="Arial" panose="020B0604020202020204" pitchFamily="34" charset="0"/>
              </a:rPr>
              <a:t>Quality </a:t>
            </a:r>
            <a:r>
              <a:rPr lang="en-ZA" sz="1800" dirty="0" smtClean="0">
                <a:latin typeface="Arial" panose="020B0604020202020204" pitchFamily="34" charset="0"/>
                <a:cs typeface="Arial" panose="020B0604020202020204" pitchFamily="34" charset="0"/>
              </a:rPr>
              <a:t>Assure </a:t>
            </a:r>
            <a:r>
              <a:rPr lang="en-ZA" sz="1800" dirty="0">
                <a:latin typeface="Arial" panose="020B0604020202020204" pitchFamily="34" charset="0"/>
                <a:cs typeface="Arial" panose="020B0604020202020204" pitchFamily="34" charset="0"/>
              </a:rPr>
              <a:t>and </a:t>
            </a:r>
            <a:r>
              <a:rPr lang="en-ZA" sz="1800" dirty="0" smtClean="0">
                <a:latin typeface="Arial" panose="020B0604020202020204" pitchFamily="34" charset="0"/>
                <a:cs typeface="Arial" panose="020B0604020202020204" pitchFamily="34" charset="0"/>
              </a:rPr>
              <a:t>Moderate </a:t>
            </a:r>
            <a:r>
              <a:rPr lang="en-ZA" sz="1800" dirty="0">
                <a:latin typeface="Arial" panose="020B0604020202020204" pitchFamily="34" charset="0"/>
                <a:cs typeface="Arial" panose="020B0604020202020204" pitchFamily="34" charset="0"/>
              </a:rPr>
              <a:t>all components of learning </a:t>
            </a:r>
            <a:r>
              <a:rPr lang="en-ZA" sz="1800" dirty="0" smtClean="0">
                <a:latin typeface="Arial" panose="020B0604020202020204" pitchFamily="34" charset="0"/>
                <a:cs typeface="Arial" panose="020B0604020202020204" pitchFamily="34" charset="0"/>
              </a:rPr>
              <a:t>material</a:t>
            </a:r>
          </a:p>
          <a:p>
            <a:pPr marL="457200" indent="-457200" fontAlgn="ctr">
              <a:spcBef>
                <a:spcPts val="600"/>
              </a:spcBef>
              <a:spcAft>
                <a:spcPts val="600"/>
              </a:spcAft>
              <a:buFont typeface="+mj-lt"/>
              <a:buAutoNum type="arabicPeriod"/>
              <a:tabLst>
                <a:tab pos="457200" algn="l"/>
              </a:tabLst>
            </a:pPr>
            <a:r>
              <a:rPr lang="en-ZA" sz="1800" dirty="0">
                <a:latin typeface="Arial" panose="020B0604020202020204" pitchFamily="34" charset="0"/>
                <a:cs typeface="Arial" panose="020B0604020202020204" pitchFamily="34" charset="0"/>
              </a:rPr>
              <a:t>Submission to the </a:t>
            </a:r>
            <a:r>
              <a:rPr lang="en-ZA" sz="1800" dirty="0" smtClean="0">
                <a:latin typeface="Arial" panose="020B0604020202020204" pitchFamily="34" charset="0"/>
                <a:cs typeface="Arial" panose="020B0604020202020204" pitchFamily="34" charset="0"/>
              </a:rPr>
              <a:t>FP&amp;M SETA</a:t>
            </a:r>
            <a:endParaRPr lang="en-ZA" sz="1800" dirty="0">
              <a:solidFill>
                <a:srgbClr val="000000"/>
              </a:solidFill>
              <a:latin typeface="Arial" panose="020B0604020202020204" pitchFamily="34" charset="0"/>
              <a:cs typeface="Arial" panose="020B0604020202020204" pitchFamily="34" charset="0"/>
            </a:endParaRPr>
          </a:p>
          <a:p>
            <a:pPr marL="457200" indent="-457200" fontAlgn="ctr">
              <a:tabLst>
                <a:tab pos="457200" algn="l"/>
              </a:tabLst>
            </a:pPr>
            <a:endParaRPr lang="en-ZA" sz="2400" dirty="0">
              <a:solidFill>
                <a:srgbClr val="000000"/>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4F170DD6-C84C-984E-83C8-F919C4C50C3E}"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val="9008816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3160" y="719528"/>
            <a:ext cx="8523123" cy="614597"/>
          </a:xfrm>
        </p:spPr>
        <p:txBody>
          <a:bodyPr/>
          <a:lstStyle/>
          <a:p>
            <a:pPr algn="ctr"/>
            <a:r>
              <a:rPr lang="en-ZA" sz="2800" cap="none" dirty="0" smtClean="0"/>
              <a:t>QCTO and QAPs Transitional Arrangements</a:t>
            </a:r>
            <a:endParaRPr lang="en-ZA" sz="2800" cap="none" dirty="0"/>
          </a:p>
        </p:txBody>
      </p:sp>
      <p:sp>
        <p:nvSpPr>
          <p:cNvPr id="3" name="Text Placeholder 2"/>
          <p:cNvSpPr>
            <a:spLocks noGrp="1"/>
          </p:cNvSpPr>
          <p:nvPr>
            <p:ph type="body" idx="1"/>
          </p:nvPr>
        </p:nvSpPr>
        <p:spPr/>
        <p:txBody>
          <a:bodyPr/>
          <a:lstStyle/>
          <a:p>
            <a:pPr algn="ctr"/>
            <a:r>
              <a:rPr lang="en-ZA" dirty="0" smtClean="0">
                <a:solidFill>
                  <a:schemeClr val="tx1"/>
                </a:solidFill>
              </a:rPr>
              <a:t>Clarification on way forward regarding the quality assurance of qualifications registered on the occupational qualifications sub-framework </a:t>
            </a:r>
          </a:p>
          <a:p>
            <a:endParaRPr lang="en-ZA" dirty="0"/>
          </a:p>
        </p:txBody>
      </p:sp>
      <p:sp>
        <p:nvSpPr>
          <p:cNvPr id="4" name="Slide Number Placeholder 3"/>
          <p:cNvSpPr>
            <a:spLocks noGrp="1"/>
          </p:cNvSpPr>
          <p:nvPr>
            <p:ph type="sldNum" sz="quarter" idx="12"/>
          </p:nvPr>
        </p:nvSpPr>
        <p:spPr/>
        <p:txBody>
          <a:bodyPr/>
          <a:lstStyle/>
          <a:p>
            <a:fld id="{4F170DD6-C84C-984E-83C8-F919C4C50C3E}" type="slidenum">
              <a:rPr lang="en-US" smtClean="0">
                <a:solidFill>
                  <a:prstClr val="black">
                    <a:tint val="75000"/>
                  </a:prstClr>
                </a:solidFill>
              </a:rPr>
              <a:pPr/>
              <a:t>8</a:t>
            </a:fld>
            <a:endParaRPr lang="en-US" dirty="0">
              <a:solidFill>
                <a:prstClr val="black">
                  <a:tint val="75000"/>
                </a:prstClr>
              </a:solidFill>
            </a:endParaRPr>
          </a:p>
        </p:txBody>
      </p:sp>
    </p:spTree>
    <p:extLst>
      <p:ext uri="{BB962C8B-B14F-4D97-AF65-F5344CB8AC3E}">
        <p14:creationId xmlns:p14="http://schemas.microsoft.com/office/powerpoint/2010/main" val="2306470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2286000"/>
            <a:ext cx="11083636" cy="3034146"/>
          </a:xfrm>
        </p:spPr>
        <p:txBody>
          <a:bodyPr/>
          <a:lstStyle/>
          <a:p>
            <a:r>
              <a:rPr lang="en-ZA" sz="1800" b="0" cap="none" dirty="0"/>
              <a:t>T</a:t>
            </a:r>
            <a:r>
              <a:rPr lang="en-ZA" sz="1800" b="0" cap="none" dirty="0" smtClean="0"/>
              <a:t>he </a:t>
            </a:r>
            <a:r>
              <a:rPr lang="en-ZA" sz="1800" b="0" cap="none" dirty="0"/>
              <a:t>Q</a:t>
            </a:r>
            <a:r>
              <a:rPr lang="en-ZA" sz="1800" b="0" cap="none" dirty="0" smtClean="0"/>
              <a:t>uality </a:t>
            </a:r>
            <a:r>
              <a:rPr lang="en-ZA" sz="1800" b="0" cap="none" dirty="0"/>
              <a:t>C</a:t>
            </a:r>
            <a:r>
              <a:rPr lang="en-ZA" sz="1800" b="0" cap="none" dirty="0" smtClean="0"/>
              <a:t>ouncil for Trades and Occupations (QCTO) is responsible for all qualifications registered on the Occupational </a:t>
            </a:r>
            <a:r>
              <a:rPr lang="en-ZA" sz="1800" b="0" cap="none" dirty="0"/>
              <a:t>Q</a:t>
            </a:r>
            <a:r>
              <a:rPr lang="en-ZA" sz="1800" b="0" cap="none" dirty="0" smtClean="0"/>
              <a:t>ualifications Sub-Framework (OQSF) of the national qualifications framework (NQF). </a:t>
            </a:r>
            <a:r>
              <a:rPr lang="en-ZA" sz="1800" b="0" dirty="0" smtClean="0"/>
              <a:t/>
            </a:r>
            <a:br>
              <a:rPr lang="en-ZA" sz="1800" b="0" dirty="0" smtClean="0"/>
            </a:br>
            <a:r>
              <a:rPr lang="en-ZA" sz="1800" b="0" dirty="0"/>
              <a:t/>
            </a:r>
            <a:br>
              <a:rPr lang="en-ZA" sz="1800" b="0" dirty="0"/>
            </a:br>
            <a:r>
              <a:rPr lang="en-ZA" sz="1800" b="0" dirty="0" smtClean="0"/>
              <a:t>The </a:t>
            </a:r>
            <a:r>
              <a:rPr lang="en-ZA" sz="1800" b="0" dirty="0"/>
              <a:t>QCTO </a:t>
            </a:r>
            <a:r>
              <a:rPr lang="en-ZA" sz="1800" b="0" cap="none" dirty="0" smtClean="0"/>
              <a:t>Notes that certain registered qualifications have an </a:t>
            </a:r>
            <a:r>
              <a:rPr lang="en-ZA" sz="1800" cap="none" dirty="0" smtClean="0">
                <a:solidFill>
                  <a:srgbClr val="FF0000"/>
                </a:solidFill>
              </a:rPr>
              <a:t>expiry date </a:t>
            </a:r>
            <a:r>
              <a:rPr lang="en-ZA" sz="1800" b="0" cap="none" dirty="0" smtClean="0"/>
              <a:t>of </a:t>
            </a:r>
            <a:r>
              <a:rPr lang="en-ZA" sz="1800" cap="none" dirty="0" smtClean="0">
                <a:solidFill>
                  <a:srgbClr val="FF0000"/>
                </a:solidFill>
              </a:rPr>
              <a:t>31 March 2018 </a:t>
            </a:r>
            <a:r>
              <a:rPr lang="en-ZA" sz="1800" cap="none" dirty="0" smtClean="0"/>
              <a:t>or</a:t>
            </a:r>
            <a:r>
              <a:rPr lang="en-ZA" sz="1800" cap="none" dirty="0" smtClean="0">
                <a:solidFill>
                  <a:srgbClr val="FF0000"/>
                </a:solidFill>
              </a:rPr>
              <a:t> 30 </a:t>
            </a:r>
            <a:r>
              <a:rPr lang="en-ZA" sz="1800" cap="none" dirty="0">
                <a:solidFill>
                  <a:srgbClr val="FF0000"/>
                </a:solidFill>
              </a:rPr>
              <a:t>J</a:t>
            </a:r>
            <a:r>
              <a:rPr lang="en-ZA" sz="1800" cap="none" dirty="0" smtClean="0">
                <a:solidFill>
                  <a:srgbClr val="FF0000"/>
                </a:solidFill>
              </a:rPr>
              <a:t>une 2018</a:t>
            </a:r>
            <a:r>
              <a:rPr lang="en-ZA" sz="1800" cap="none" dirty="0" smtClean="0"/>
              <a:t>. </a:t>
            </a:r>
            <a:r>
              <a:rPr lang="en-ZA" sz="1800" b="0" dirty="0" smtClean="0"/>
              <a:t/>
            </a:r>
            <a:br>
              <a:rPr lang="en-ZA" sz="1800" b="0" dirty="0" smtClean="0"/>
            </a:br>
            <a:r>
              <a:rPr lang="en-ZA" sz="1800" b="0" dirty="0"/>
              <a:t/>
            </a:r>
            <a:br>
              <a:rPr lang="en-ZA" sz="1800" b="0" dirty="0"/>
            </a:br>
            <a:r>
              <a:rPr lang="en-ZA" sz="1800" b="0" cap="none" dirty="0" smtClean="0"/>
              <a:t>Most of these qualifications will be replaced by occupational qualifications registered on the occupational qualifications sub-framework (OQSF). </a:t>
            </a:r>
            <a:r>
              <a:rPr lang="en-ZA" sz="1800" b="0" dirty="0" smtClean="0"/>
              <a:t/>
            </a:r>
            <a:br>
              <a:rPr lang="en-ZA" sz="1800" b="0" dirty="0" smtClean="0"/>
            </a:br>
            <a:r>
              <a:rPr lang="en-ZA" sz="1800" b="0" dirty="0"/>
              <a:t/>
            </a:r>
            <a:br>
              <a:rPr lang="en-ZA" sz="1800" b="0" dirty="0"/>
            </a:br>
            <a:r>
              <a:rPr lang="en-ZA" sz="1800" b="0" cap="none" dirty="0" smtClean="0"/>
              <a:t>The aim of this circular is to communicate to providers and stakeholders the process for dealing with historically registered qualifications.</a:t>
            </a:r>
            <a:r>
              <a:rPr lang="en-US" sz="1800" dirty="0"/>
              <a:t/>
            </a:r>
            <a:br>
              <a:rPr lang="en-US" sz="1800" dirty="0"/>
            </a:br>
            <a:endParaRPr lang="en-US" sz="1800" dirty="0"/>
          </a:p>
        </p:txBody>
      </p:sp>
      <p:sp>
        <p:nvSpPr>
          <p:cNvPr id="3" name="Text Placeholder 2"/>
          <p:cNvSpPr>
            <a:spLocks noGrp="1"/>
          </p:cNvSpPr>
          <p:nvPr>
            <p:ph type="body" idx="1"/>
          </p:nvPr>
        </p:nvSpPr>
        <p:spPr>
          <a:xfrm>
            <a:off x="2673926" y="623454"/>
            <a:ext cx="8908473" cy="1122219"/>
          </a:xfrm>
        </p:spPr>
        <p:txBody>
          <a:bodyPr/>
          <a:lstStyle/>
          <a:p>
            <a:pPr algn="ctr"/>
            <a:r>
              <a:rPr lang="en-ZA" sz="2400" b="1" dirty="0" smtClean="0">
                <a:solidFill>
                  <a:schemeClr val="tx1"/>
                </a:solidFill>
              </a:rPr>
              <a:t>Transitional Arrangements for </a:t>
            </a:r>
            <a:r>
              <a:rPr lang="en-ZA" sz="2400" b="1" dirty="0">
                <a:solidFill>
                  <a:schemeClr val="tx1"/>
                </a:solidFill>
              </a:rPr>
              <a:t>t</a:t>
            </a:r>
            <a:r>
              <a:rPr lang="en-ZA" sz="2400" b="1" dirty="0" smtClean="0">
                <a:solidFill>
                  <a:schemeClr val="tx1"/>
                </a:solidFill>
              </a:rPr>
              <a:t>he Quality Assurance of Historically Registered Qualifications </a:t>
            </a:r>
            <a:endParaRPr lang="en-US" sz="2400" dirty="0" smtClean="0">
              <a:solidFill>
                <a:schemeClr val="tx1"/>
              </a:solidFill>
            </a:endParaRPr>
          </a:p>
          <a:p>
            <a:endParaRPr lang="en-US" dirty="0"/>
          </a:p>
        </p:txBody>
      </p:sp>
      <p:sp>
        <p:nvSpPr>
          <p:cNvPr id="4" name="Slide Number Placeholder 3"/>
          <p:cNvSpPr>
            <a:spLocks noGrp="1"/>
          </p:cNvSpPr>
          <p:nvPr>
            <p:ph type="sldNum" sz="quarter" idx="12"/>
          </p:nvPr>
        </p:nvSpPr>
        <p:spPr/>
        <p:txBody>
          <a:bodyPr/>
          <a:lstStyle/>
          <a:p>
            <a:fld id="{4F170DD6-C84C-984E-83C8-F919C4C50C3E}"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val="863047835"/>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1" id="{40C16C42-D38A-499F-B5AF-AF8D021FF2F7}" vid="{09121F30-BB53-4B73-AFA9-13E7A7F8EC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13066</TotalTime>
  <Words>1151</Words>
  <Application>Microsoft Office PowerPoint</Application>
  <PresentationFormat>Widescreen</PresentationFormat>
  <Paragraphs>275</Paragraphs>
  <Slides>30</Slides>
  <Notes>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8" baseType="lpstr">
      <vt:lpstr>SimSun</vt:lpstr>
      <vt:lpstr>Arial</vt:lpstr>
      <vt:lpstr>Calibri</vt:lpstr>
      <vt:lpstr>Mangal</vt:lpstr>
      <vt:lpstr>Tahoma</vt:lpstr>
      <vt:lpstr>Times New Roman</vt:lpstr>
      <vt:lpstr>Theme1</vt:lpstr>
      <vt:lpstr>Packager Shell Object</vt:lpstr>
      <vt:lpstr>FP&amp;M SETA : QUALIICATIONS DEVELOPMENT</vt:lpstr>
      <vt:lpstr>CONTENT</vt:lpstr>
      <vt:lpstr>QCTO OCCUPATIONAL QUALIFICATIONS DEVELOPMENT PARTNERS</vt:lpstr>
      <vt:lpstr>HOLISTIC APPROACH TO QUALIFICATIONS DEVELOPMENT AQP MANAGEMENT</vt:lpstr>
      <vt:lpstr>Summary of Occupational Qualifications Development Progress Report </vt:lpstr>
      <vt:lpstr>Phase 2:assessment Instruments Development  (Current developmental stage)</vt:lpstr>
      <vt:lpstr>Phase 3: Learning Material Development  (Current developmental stage) </vt:lpstr>
      <vt:lpstr>QCTO and QAPs Transitional Arrangements</vt:lpstr>
      <vt:lpstr>The Quality Council for Trades and Occupations (QCTO) is responsible for all qualifications registered on the Occupational Qualifications Sub-Framework (OQSF) of the national qualifications framework (NQF).   The QCTO Notes that certain registered qualifications have an expiry date of 31 March 2018 or 30 June 2018.   Most of these qualifications will be replaced by occupational qualifications registered on the occupational qualifications sub-framework (OQSF).   The aim of this circular is to communicate to providers and stakeholders the process for dealing with historically registered qualifications. </vt:lpstr>
      <vt:lpstr> A)   The QCTO is responsible for the quality assurance of all registered occupational qualifications and part qualifications including historically registered qualifications.   B) The QAPs are and will remain responsible for the quality assurance of skills programmes and implementation of learnerships. The quality assurance of historically registered qualifications will be a collaborative effort between the QCTO and the QAP.   C) The QCTO has recommended to SAQA that all qualifications that have the end registration date 30 June 2018 be re-registered for a period of five years.   D)  During this period, the QCTO in collaboration with QAPs will finalise the de-registration or re-alignment of    historically registered qualifications and skills programmes. This implies that qualifications which have been re-registered may be de-registered before the end of the 5-year period. Any request to provide new skills programmes should be submitted to the QAP for recommendation to the QCTO for approval. </vt:lpstr>
      <vt:lpstr>The QAPs will in the interim remain responsible for the accreditation applications from skills development providers (SDPS) for skills programmes. As from 1 July 2018, copies of all accreditation letters issued by the QAPs to SDPS to offer skills programmes, must be forwarded to the QCTO, (accreditation@qcto.org.za) as the department of higher education and training (DHET) requires accreditation letters from the QCTO for all accredited SDPS on its sub-framework.   As from 1 July 2018, all new applications for SDP accreditations to offer historically registered qualifications on the OQSF, and/or gazetted trades must be made directly to the QCTO (as is currently the case for occupational qualifications). Note well that QAPs will remain responsible for the accreditation applications for skills programmes and implementation of learnerships.   Each SDP will be required to complete a Letter Of Intent available on the QCTO website (www.qcto.org.za) before applying to the QAP. The QCTO will acknowledge the letter of intent and advise the SDP to follow the QAP accreditation process using application forms provided by the QAP.  The QCTO may advise the SDP to apply for a registered occupational qualification which replaces the historically registered qualification.</vt:lpstr>
      <vt:lpstr>The QAPs will complete the accreditation process and send the outcome of the accreditation application to the QCTO with the recommendation to either accredit or decline the applicant. The accreditation letter will be issued by the QCTO.   Copies of accreditation letters will be forwarded to the SDPs, QAPs and the DHET. This will assist the QCTO in maintaining a national database of accredited skills development providers. The QAP will still be responsible for NLRD data with regard to accredited SDPs in their NLRD submissions to SAQA.  </vt:lpstr>
      <vt:lpstr>The QCTO will collaborate with the QAPs regarding the monitoring of accredited SDPs for historically registered full qualifications and/or gazetted trades.   QAP will compile a monitoring schedule and conduct visits to SDPs. Monitoring schedules must be submitted to the QCTO a month ahead of the planned monitoring visit, as the QCTO will conduct sample monitoring visits with the QAPs.   The monitoring schedule should be submitted to the QCTO Quality Assurance Manager assigned to the QAP.  the QAP will be required to submit monitoring reports to the QCTO.  </vt:lpstr>
      <vt:lpstr>Circular 1 of 2017 stated that a final integrated summative assessment (FISA) for all historically registered qualifications with learner uptake would become compulsory as from November 2018.   However, upon further deliberation with QAPs, the QCTO would phase in FISA with voluntary QAPs who feel they are in a “state of readiness” to do so. This will therefore be piloted with a number of QAPs. </vt:lpstr>
      <vt:lpstr>QAPs Will continue to be responsible for the issuing of certificates for historically registered qualifications after the learner achievements have been quality assured by the QCTO.</vt:lpstr>
      <vt:lpstr> The QCTO  accredit Skills Development Providers (SDPs) to:   Coordinate the provision and/or internal assessment of the knowledge and practical skills curriculum components of an occupational qualification   Skills development providers will only be accredited if they can coordinate the offering of both components, knowledge and practical  of the occupational qualification and If they can prove a relationship with an approved workplace  </vt:lpstr>
      <vt:lpstr>PowerPoint Presentation</vt:lpstr>
      <vt:lpstr>PowerPoint Presentation</vt:lpstr>
      <vt:lpstr> 1. Initial contact: The provider contacts the QCTO telephonically or via email expressing its interest to become accredited as a skills development provider (SDP). The SDP downloads the application form from the qcto’s website, completes and sends it to the QCTO.  2. QCTO acknowledges receipt: The QCTO notifies the SDP that the application has been received.  3. The QCTO receives the Application Form and conducts a desktop verification The QCTO verifier evaluates the completeness and validity of the documents submitted by the SDP.  4. The QCTO Verifier makes notes regarding completeness of the information If the information is incomplete:  5 . The QCTO informs the SDP of the gaps.  6. The SDP closes the gaps and resubmits.  The QCTO requests the provider to submit the outstanding document/s within  a specified timeframe.  7. If the information is complete: The QCTO agrees with the SDP on a suitable date for a Site Visit</vt:lpstr>
      <vt:lpstr>PowerPoint Presentation</vt:lpstr>
      <vt:lpstr>PowerPoint Presentation</vt:lpstr>
      <vt:lpstr>8. Site Evaluation The QCTO verifier conducts a site verification, using the standard form and completes a verification report. The SDP representative confirms the findings with signatures. SDP not compliant:  9. &amp; 10. SDP not compliant: The SDP closes out the gaps and a re-visit by the QCTO is arranged  11. SDP compliant: The QCTO verifier submits the verification report to the QCTO accreditation committee for ratification.  12. QCTO Final Review The QCTO accreditation committee finally reviews the report.  13 &amp; 14. Non-acceptance of Verification Report Should the accreditation committee find any reason for not accepting the verification report, it will, by leasing with the QCTO verifier. Inform the SDP of the gaps. The SDP will close out the gaps and re-submit for final review by the accreditation committee. The SDP has the right to submit an appeal  15. Acceptance of Verification Report If the outcome is favourable, the QCTO issues an accreditation certificate to the SDP </vt:lpstr>
      <vt:lpstr>PowerPoint Presentation</vt:lpstr>
      <vt:lpstr>For list of registered occupational qualifications and trades, kindly follow the below hyper-link:   http://www.Google.Co.Za/url?Sa=t&amp;rct=j&amp;q=&amp;esrc=s&amp;source=web&amp;cd=4&amp;cad=rja&amp;uact=8&amp;ved=0ahukewis8qw8hlxaahuml8akhzchalaqjbaiotad&amp;url=http%3a%2f%2fwww.Qcto.Org.Za%2findex.Php%2fservices%2fqualifications&amp;usg=aovvaw0ljhq_9_whrpnvg7yc_blx    For accreditation with the QCTO kindly follow the below hyper-link:   http://www.Google.Co.Za/url?Sa=t&amp;rct=j&amp;q=&amp;esrc=s&amp;source=web&amp;cd=2&amp;cad=rja&amp;uact=8&amp;ved=0ahukewis8qw8hlxaahuml8akhzchalaqjbaimtab&amp;url=http%3a%2f%2fwww.Qcto.Org.Za%2findex.Php%2fservices%2faccreditation&amp;usg=aovvaw1dqyehxskinyqxfztwuwui     For any enquiry on the above, kindly contact the QCTO (Ms. Bongiwe Makopi or  Mr. Phineas Makhotha) using the following details:  (012) 003 1800 and their email addresses in this email, or the FP&amp;M SETA using the contacts below:   </vt:lpstr>
      <vt:lpstr>1.  The FP&amp;M SETA ‘S Migration Strategy developed.  2.  Schedule of AQP consultative workshops developed and communicated to the FP&amp;M SETA subsectors.  3.  Partnerships with the sub-sectors in appointing Subject Matter Experts to assist in performing the Quality Assurance function.  4.  The Assessment Strategy, including the Development of the Assessment Tools, Recommendation of SDP Accreditations, Accreditation of Assessment Centres, Registrations of Subject Matter Assessors &amp; Moderators.  5.  The teach out strategy with regards to the legacy qualification. </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Lizzie Mabotja</dc:creator>
  <cp:lastModifiedBy>Johnny Modiba</cp:lastModifiedBy>
  <cp:revision>883</cp:revision>
  <cp:lastPrinted>2017-09-21T09:50:40Z</cp:lastPrinted>
  <dcterms:created xsi:type="dcterms:W3CDTF">2015-07-07T11:00:19Z</dcterms:created>
  <dcterms:modified xsi:type="dcterms:W3CDTF">2018-08-22T12:10:34Z</dcterms:modified>
</cp:coreProperties>
</file>